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93" r:id="rId1"/>
  </p:sldMasterIdLst>
  <p:notesMasterIdLst>
    <p:notesMasterId r:id="rId25"/>
  </p:notesMasterIdLst>
  <p:handoutMasterIdLst>
    <p:handoutMasterId r:id="rId26"/>
  </p:handoutMasterIdLst>
  <p:sldIdLst>
    <p:sldId id="283" r:id="rId2"/>
    <p:sldId id="284" r:id="rId3"/>
    <p:sldId id="285" r:id="rId4"/>
    <p:sldId id="286" r:id="rId5"/>
    <p:sldId id="287" r:id="rId6"/>
    <p:sldId id="288" r:id="rId7"/>
    <p:sldId id="289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299" r:id="rId18"/>
    <p:sldId id="300" r:id="rId19"/>
    <p:sldId id="301" r:id="rId20"/>
    <p:sldId id="302" r:id="rId21"/>
    <p:sldId id="303" r:id="rId22"/>
    <p:sldId id="304" r:id="rId23"/>
    <p:sldId id="305" r:id="rId24"/>
  </p:sldIdLst>
  <p:sldSz cx="9144000" cy="6858000" type="screen4x3"/>
  <p:notesSz cx="6718300" cy="101219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719" autoAdjust="0"/>
  </p:normalViewPr>
  <p:slideViewPr>
    <p:cSldViewPr>
      <p:cViewPr varScale="1">
        <p:scale>
          <a:sx n="114" d="100"/>
          <a:sy n="114" d="100"/>
        </p:scale>
        <p:origin x="152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8.xml"/><Relationship Id="rId7" Type="http://schemas.openxmlformats.org/officeDocument/2006/relationships/slide" Target="slides/slide21.xml"/><Relationship Id="rId2" Type="http://schemas.openxmlformats.org/officeDocument/2006/relationships/slide" Target="slides/slide7.xml"/><Relationship Id="rId1" Type="http://schemas.openxmlformats.org/officeDocument/2006/relationships/slide" Target="slides/slide4.xml"/><Relationship Id="rId6" Type="http://schemas.openxmlformats.org/officeDocument/2006/relationships/slide" Target="slides/slide20.xml"/><Relationship Id="rId5" Type="http://schemas.openxmlformats.org/officeDocument/2006/relationships/slide" Target="slides/slide14.xml"/><Relationship Id="rId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74" tIns="46137" rIns="92274" bIns="46137" numCol="1" anchor="t" anchorCtr="0" compatLnSpc="1">
            <a:prstTxWarp prst="textNoShape">
              <a:avLst/>
            </a:prstTxWarp>
          </a:bodyPr>
          <a:lstStyle>
            <a:lvl1pPr defTabSz="922769">
              <a:defRPr sz="1200"/>
            </a:lvl1pPr>
          </a:lstStyle>
          <a:p>
            <a:r>
              <a:rPr lang="en-US" smtClean="0"/>
              <a:t>Lecture 18 - Structural Models</a:t>
            </a:r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5911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74" tIns="46137" rIns="92274" bIns="46137" numCol="1" anchor="t" anchorCtr="0" compatLnSpc="1">
            <a:prstTxWarp prst="textNoShape">
              <a:avLst/>
            </a:prstTxWarp>
          </a:bodyPr>
          <a:lstStyle>
            <a:lvl1pPr algn="r" defTabSz="922769">
              <a:defRPr sz="1200"/>
            </a:lvl1pPr>
          </a:lstStyle>
          <a:p>
            <a:r>
              <a:rPr lang="en-US" smtClean="0"/>
              <a:t>Wednesday Apr 27, 2011</a:t>
            </a:r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613580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74" tIns="46137" rIns="92274" bIns="46137" numCol="1" anchor="b" anchorCtr="0" compatLnSpc="1">
            <a:prstTxWarp prst="textNoShape">
              <a:avLst/>
            </a:prstTxWarp>
          </a:bodyPr>
          <a:lstStyle>
            <a:lvl1pPr defTabSz="922769">
              <a:defRPr sz="12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5911" y="9613580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74" tIns="46137" rIns="92274" bIns="46137" numCol="1" anchor="b" anchorCtr="0" compatLnSpc="1">
            <a:prstTxWarp prst="textNoShape">
              <a:avLst/>
            </a:prstTxWarp>
          </a:bodyPr>
          <a:lstStyle>
            <a:lvl1pPr algn="r" defTabSz="922769">
              <a:defRPr sz="1200"/>
            </a:lvl1pPr>
          </a:lstStyle>
          <a:p>
            <a:fld id="{FCC9BE4C-DB34-4927-840B-7FF8C2387A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378451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74" tIns="46137" rIns="92274" bIns="46137" numCol="1" anchor="t" anchorCtr="0" compatLnSpc="1">
            <a:prstTxWarp prst="textNoShape">
              <a:avLst/>
            </a:prstTxWarp>
          </a:bodyPr>
          <a:lstStyle>
            <a:lvl1pPr defTabSz="922769">
              <a:defRPr sz="1200"/>
            </a:lvl1pPr>
          </a:lstStyle>
          <a:p>
            <a:r>
              <a:rPr lang="en-US" smtClean="0"/>
              <a:t>Lecture 18 - Structural Models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7446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74" tIns="46137" rIns="92274" bIns="46137" numCol="1" anchor="t" anchorCtr="0" compatLnSpc="1">
            <a:prstTxWarp prst="textNoShape">
              <a:avLst/>
            </a:prstTxWarp>
          </a:bodyPr>
          <a:lstStyle>
            <a:lvl1pPr algn="r" defTabSz="922769">
              <a:defRPr sz="1200"/>
            </a:lvl1pPr>
          </a:lstStyle>
          <a:p>
            <a:r>
              <a:rPr lang="en-US" smtClean="0"/>
              <a:t>Wednesday Apr 27, 2011</a:t>
            </a:r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28675" y="758825"/>
            <a:ext cx="5060950" cy="37957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5060" y="4807585"/>
            <a:ext cx="4928187" cy="4555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74" tIns="46137" rIns="92274" bIns="461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615173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74" tIns="46137" rIns="92274" bIns="46137" numCol="1" anchor="b" anchorCtr="0" compatLnSpc="1">
            <a:prstTxWarp prst="textNoShape">
              <a:avLst/>
            </a:prstTxWarp>
          </a:bodyPr>
          <a:lstStyle>
            <a:lvl1pPr defTabSz="922769">
              <a:defRPr sz="12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7446" y="9615173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74" tIns="46137" rIns="92274" bIns="46137" numCol="1" anchor="b" anchorCtr="0" compatLnSpc="1">
            <a:prstTxWarp prst="textNoShape">
              <a:avLst/>
            </a:prstTxWarp>
          </a:bodyPr>
          <a:lstStyle>
            <a:lvl1pPr algn="r" defTabSz="922769">
              <a:defRPr sz="1200"/>
            </a:lvl1pPr>
          </a:lstStyle>
          <a:p>
            <a:fld id="{038339ED-2296-4DD2-8DDA-3E91310961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659156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E7B2C29E-32E2-4270-9F39-4390A601CD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92AEC6-1B88-4FD8-A1C6-BBB32591F8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14ADA-5420-4AF6-A24C-F9C8AD1F65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2A3623-FFC2-4AF2-AFDE-FFB509E453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AB6B8-1CDB-4ADC-A8AD-989BE1789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A4DFF-0E0E-4841-AB88-FC5AFA58D7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685925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219200" y="2819400"/>
            <a:ext cx="6858000" cy="289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8950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E6EFA536-BF07-417E-9D69-F23A20C072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1E5E0219-78E1-456D-A801-013E1821A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-N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traight Connector 28"/>
          <p:cNvSpPr>
            <a:spLocks noChangeShapeType="1"/>
          </p:cNvSpPr>
          <p:nvPr/>
        </p:nvSpPr>
        <p:spPr bwMode="auto">
          <a:xfrm>
            <a:off x="457200" y="8001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533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52796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  <p:sldLayoutId id="2147483708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n-US" sz="1400" dirty="0" smtClean="0"/>
              <a:t>Adapted </a:t>
            </a:r>
            <a:r>
              <a:rPr lang="en-US" sz="1400" dirty="0"/>
              <a:t>from Software Design: From Programming to Architecture by Eric J. </a:t>
            </a:r>
            <a:r>
              <a:rPr lang="en-US" sz="1400" dirty="0" err="1"/>
              <a:t>Braude</a:t>
            </a:r>
            <a:r>
              <a:rPr lang="en-US" sz="1400" dirty="0"/>
              <a:t> (Wiley 2003</a:t>
            </a:r>
            <a:endParaRPr lang="en-US" sz="1400" dirty="0" smtClean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Software </a:t>
            </a:r>
            <a:r>
              <a:rPr lang="en-US" dirty="0" smtClean="0"/>
              <a:t>Design</a:t>
            </a:r>
            <a:br>
              <a:rPr lang="en-US" dirty="0" smtClean="0"/>
            </a:br>
            <a:r>
              <a:rPr lang="en-US" dirty="0" smtClean="0"/>
              <a:t>(Detailed)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552467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28738" y="2057400"/>
            <a:ext cx="6477000" cy="4191000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SzTx/>
              <a:buFont typeface="Wingdings" pitchFamily="2" charset="2"/>
              <a:buAutoNum type="arabicPeriod"/>
            </a:pPr>
            <a:r>
              <a:rPr lang="en-US" i="1" dirty="0">
                <a:solidFill>
                  <a:schemeClr val="tx2"/>
                </a:solidFill>
              </a:rPr>
              <a:t>Protection from faulty Input</a:t>
            </a:r>
          </a:p>
          <a:p>
            <a:pPr marL="990600" lvl="1" indent="-533400">
              <a:lnSpc>
                <a:spcPct val="90000"/>
              </a:lnSpc>
              <a:buSzTx/>
            </a:pPr>
            <a:r>
              <a:rPr lang="en-US" dirty="0">
                <a:cs typeface="Times New Roman" pitchFamily="18" charset="0"/>
              </a:rPr>
              <a:t>User input</a:t>
            </a:r>
          </a:p>
          <a:p>
            <a:pPr marL="990600" lvl="1" indent="-533400">
              <a:lnSpc>
                <a:spcPct val="90000"/>
              </a:lnSpc>
              <a:buSzTx/>
            </a:pPr>
            <a:r>
              <a:rPr lang="en-US" dirty="0">
                <a:cs typeface="Times New Roman" pitchFamily="18" charset="0"/>
              </a:rPr>
              <a:t>Input, not from user</a:t>
            </a:r>
          </a:p>
          <a:p>
            <a:pPr marL="1371600" lvl="2" indent="-457200">
              <a:lnSpc>
                <a:spcPct val="90000"/>
              </a:lnSpc>
              <a:buSzTx/>
              <a:buFontTx/>
              <a:buChar char="•"/>
            </a:pPr>
            <a:r>
              <a:rPr lang="en-US" dirty="0"/>
              <a:t>Data communication</a:t>
            </a:r>
          </a:p>
          <a:p>
            <a:pPr marL="1371600" lvl="2" indent="-457200">
              <a:lnSpc>
                <a:spcPct val="90000"/>
              </a:lnSpc>
              <a:buSzTx/>
              <a:buFontTx/>
              <a:buChar char="•"/>
            </a:pPr>
            <a:r>
              <a:rPr lang="en-US" dirty="0"/>
              <a:t>Function calls made by other applications</a:t>
            </a:r>
          </a:p>
          <a:p>
            <a:pPr marL="609600" indent="-609600">
              <a:lnSpc>
                <a:spcPct val="90000"/>
              </a:lnSpc>
              <a:buSzTx/>
              <a:buFont typeface="Wingdings" pitchFamily="2" charset="2"/>
              <a:buAutoNum type="arabicPeriod"/>
            </a:pPr>
            <a:r>
              <a:rPr lang="en-US" i="1" dirty="0">
                <a:solidFill>
                  <a:schemeClr val="tx2"/>
                </a:solidFill>
              </a:rPr>
              <a:t>Protection from developer error</a:t>
            </a:r>
            <a:r>
              <a:rPr lang="en-US" dirty="0"/>
              <a:t> </a:t>
            </a:r>
          </a:p>
          <a:p>
            <a:pPr marL="990600" lvl="1" indent="-533400">
              <a:lnSpc>
                <a:spcPct val="90000"/>
              </a:lnSpc>
              <a:buSzTx/>
            </a:pPr>
            <a:r>
              <a:rPr lang="en-US" dirty="0"/>
              <a:t>Faulty design</a:t>
            </a:r>
          </a:p>
          <a:p>
            <a:pPr marL="990600" lvl="1" indent="-533400">
              <a:lnSpc>
                <a:spcPct val="90000"/>
              </a:lnSpc>
              <a:buSzTx/>
            </a:pPr>
            <a:r>
              <a:rPr lang="en-US" dirty="0"/>
              <a:t>Faulty implementation</a:t>
            </a:r>
          </a:p>
        </p:txBody>
      </p:sp>
      <p:sp>
        <p:nvSpPr>
          <p:cNvPr id="217091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533400"/>
            <a:ext cx="8534400" cy="609600"/>
          </a:xfrm>
        </p:spPr>
        <p:txBody>
          <a:bodyPr/>
          <a:lstStyle/>
          <a:p>
            <a:r>
              <a:rPr lang="en-US" dirty="0"/>
              <a:t>Improving Robustness: Sources of Errors</a:t>
            </a:r>
          </a:p>
        </p:txBody>
      </p:sp>
    </p:spTree>
    <p:extLst>
      <p:ext uri="{BB962C8B-B14F-4D97-AF65-F5344CB8AC3E}">
        <p14:creationId xmlns:p14="http://schemas.microsoft.com/office/powerpoint/2010/main" val="3269871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7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70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170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70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70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70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70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70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090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1524000"/>
            <a:ext cx="8534400" cy="6172200"/>
          </a:xfrm>
        </p:spPr>
        <p:txBody>
          <a:bodyPr/>
          <a:lstStyle/>
          <a:p>
            <a:pPr>
              <a:lnSpc>
                <a:spcPct val="80000"/>
              </a:lnSpc>
              <a:buFont typeface="Monotype Sorts" pitchFamily="2" charset="2"/>
              <a:buNone/>
            </a:pPr>
            <a:r>
              <a:rPr lang="en-US" sz="2200" dirty="0"/>
              <a:t>Example: 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2200" i="1" dirty="0" err="1">
                <a:cs typeface="Times New Roman" pitchFamily="18" charset="0"/>
              </a:rPr>
              <a:t>int</a:t>
            </a:r>
            <a:r>
              <a:rPr lang="en-US" sz="2200" i="1" dirty="0">
                <a:cs typeface="Times New Roman" pitchFamily="18" charset="0"/>
              </a:rPr>
              <a:t> </a:t>
            </a:r>
            <a:r>
              <a:rPr lang="en-US" sz="2200" i="1" dirty="0" err="1">
                <a:cs typeface="Times New Roman" pitchFamily="18" charset="0"/>
              </a:rPr>
              <a:t>computeArea</a:t>
            </a:r>
            <a:r>
              <a:rPr lang="en-US" sz="2200" i="1" dirty="0">
                <a:cs typeface="Times New Roman" pitchFamily="18" charset="0"/>
              </a:rPr>
              <a:t>( </a:t>
            </a:r>
            <a:r>
              <a:rPr lang="en-US" sz="2200" i="1" dirty="0" err="1">
                <a:cs typeface="Times New Roman" pitchFamily="18" charset="0"/>
              </a:rPr>
              <a:t>int</a:t>
            </a:r>
            <a:r>
              <a:rPr lang="en-US" sz="2200" i="1" dirty="0">
                <a:cs typeface="Times New Roman" pitchFamily="18" charset="0"/>
              </a:rPr>
              <a:t> </a:t>
            </a:r>
            <a:r>
              <a:rPr lang="en-US" sz="2200" i="1" dirty="0" err="1">
                <a:cs typeface="Times New Roman" pitchFamily="18" charset="0"/>
              </a:rPr>
              <a:t>aLength</a:t>
            </a:r>
            <a:r>
              <a:rPr lang="en-US" sz="2200" i="1" dirty="0">
                <a:cs typeface="Times New Roman" pitchFamily="18" charset="0"/>
              </a:rPr>
              <a:t>, </a:t>
            </a:r>
            <a:r>
              <a:rPr lang="en-US" sz="2200" i="1" dirty="0" err="1">
                <a:cs typeface="Times New Roman" pitchFamily="18" charset="0"/>
              </a:rPr>
              <a:t>int</a:t>
            </a:r>
            <a:r>
              <a:rPr lang="en-US" sz="2200" i="1" dirty="0">
                <a:cs typeface="Times New Roman" pitchFamily="18" charset="0"/>
              </a:rPr>
              <a:t> </a:t>
            </a:r>
            <a:r>
              <a:rPr lang="en-US" sz="2200" i="1" dirty="0" err="1">
                <a:cs typeface="Times New Roman" pitchFamily="18" charset="0"/>
              </a:rPr>
              <a:t>aBreadth</a:t>
            </a:r>
            <a:r>
              <a:rPr lang="en-US" sz="2200" i="1" dirty="0">
                <a:cs typeface="Times New Roman" pitchFamily="18" charset="0"/>
              </a:rPr>
              <a:t> ) { … } </a:t>
            </a:r>
            <a:endParaRPr lang="en-US" sz="2200" i="1" dirty="0"/>
          </a:p>
          <a:p>
            <a:pPr>
              <a:lnSpc>
                <a:spcPct val="80000"/>
              </a:lnSpc>
              <a:buFont typeface="Wingdings" pitchFamily="2" charset="2"/>
              <a:buChar char="q"/>
            </a:pPr>
            <a:r>
              <a:rPr lang="en-US" sz="2200" i="1" dirty="0">
                <a:solidFill>
                  <a:schemeClr val="tx2"/>
                </a:solidFill>
              </a:rPr>
              <a:t>Capture parameter constraints in classes if feasible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2200" i="1" dirty="0" err="1">
                <a:cs typeface="Times New Roman" pitchFamily="18" charset="0"/>
              </a:rPr>
              <a:t>int</a:t>
            </a:r>
            <a:r>
              <a:rPr lang="en-US" sz="2200" i="1" dirty="0">
                <a:cs typeface="Times New Roman" pitchFamily="18" charset="0"/>
              </a:rPr>
              <a:t> </a:t>
            </a:r>
            <a:r>
              <a:rPr lang="en-US" sz="2200" i="1" dirty="0" err="1">
                <a:cs typeface="Times New Roman" pitchFamily="18" charset="0"/>
              </a:rPr>
              <a:t>computeArea</a:t>
            </a:r>
            <a:r>
              <a:rPr lang="en-US" sz="2200" i="1" dirty="0">
                <a:cs typeface="Times New Roman" pitchFamily="18" charset="0"/>
              </a:rPr>
              <a:t>( </a:t>
            </a:r>
            <a:r>
              <a:rPr lang="en-US" sz="2200" i="1" dirty="0" err="1">
                <a:cs typeface="Times New Roman" pitchFamily="18" charset="0"/>
              </a:rPr>
              <a:t>RectangleDimension</a:t>
            </a:r>
            <a:r>
              <a:rPr lang="en-US" sz="2200" i="1" dirty="0">
                <a:cs typeface="Times New Roman" pitchFamily="18" charset="0"/>
              </a:rPr>
              <a:t> </a:t>
            </a:r>
            <a:r>
              <a:rPr lang="en-US" sz="2200" i="1" dirty="0" err="1" smtClean="0">
                <a:cs typeface="Times New Roman" pitchFamily="18" charset="0"/>
              </a:rPr>
              <a:t>aRectangleDimension</a:t>
            </a:r>
            <a:r>
              <a:rPr lang="en-US" sz="2200" i="1" dirty="0" smtClean="0">
                <a:cs typeface="Times New Roman" pitchFamily="18" charset="0"/>
              </a:rPr>
              <a:t> </a:t>
            </a:r>
            <a:r>
              <a:rPr lang="en-US" sz="2200" i="1" dirty="0">
                <a:cs typeface="Times New Roman" pitchFamily="18" charset="0"/>
              </a:rPr>
              <a:t>)</a:t>
            </a:r>
            <a:endParaRPr lang="en-US" sz="2200" i="1" dirty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Char char="q"/>
            </a:pPr>
            <a:r>
              <a:rPr lang="en-US" sz="2200" i="1" dirty="0">
                <a:solidFill>
                  <a:schemeClr val="tx2"/>
                </a:solidFill>
              </a:rPr>
              <a:t>Specify all parameter constraints in method comments</a:t>
            </a:r>
            <a:r>
              <a:rPr lang="en-US" sz="2200" dirty="0"/>
              <a:t> 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2200" i="1" dirty="0" err="1"/>
              <a:t>aLength</a:t>
            </a:r>
            <a:r>
              <a:rPr lang="en-US" sz="2200" dirty="0"/>
              <a:t> &gt; 0 and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2200" i="1" dirty="0" err="1"/>
              <a:t>aBreadth</a:t>
            </a:r>
            <a:r>
              <a:rPr lang="en-US" sz="2200" dirty="0"/>
              <a:t> &gt; 0 and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2200" i="1" dirty="0" err="1"/>
              <a:t>aLength</a:t>
            </a:r>
            <a:r>
              <a:rPr lang="en-US" sz="2200" dirty="0"/>
              <a:t> &gt;= </a:t>
            </a:r>
            <a:r>
              <a:rPr lang="en-US" sz="2200" i="1" dirty="0" err="1"/>
              <a:t>aBreadth</a:t>
            </a:r>
            <a:endParaRPr lang="en-US" sz="2200" i="1" dirty="0"/>
          </a:p>
          <a:p>
            <a:pPr>
              <a:lnSpc>
                <a:spcPct val="80000"/>
              </a:lnSpc>
              <a:buFont typeface="Wingdings" pitchFamily="2" charset="2"/>
              <a:buChar char="q"/>
            </a:pPr>
            <a:r>
              <a:rPr lang="en-US" sz="2200" i="1" dirty="0" smtClean="0">
                <a:solidFill>
                  <a:schemeClr val="tx2"/>
                </a:solidFill>
              </a:rPr>
              <a:t>Check </a:t>
            </a:r>
            <a:r>
              <a:rPr lang="en-US" sz="2200" i="1" dirty="0">
                <a:solidFill>
                  <a:schemeClr val="tx2"/>
                </a:solidFill>
              </a:rPr>
              <a:t>constraints first within the method code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2200" i="1" dirty="0"/>
              <a:t>if( </a:t>
            </a:r>
            <a:r>
              <a:rPr lang="en-US" sz="2200" i="1" dirty="0" err="1"/>
              <a:t>aLength</a:t>
            </a:r>
            <a:r>
              <a:rPr lang="en-US" sz="2200" i="1" dirty="0"/>
              <a:t> &lt;= 0 ) ……</a:t>
            </a:r>
          </a:p>
          <a:p>
            <a:pPr lvl="1">
              <a:lnSpc>
                <a:spcPct val="80000"/>
              </a:lnSpc>
            </a:pPr>
            <a:r>
              <a:rPr lang="en-US" sz="2200" dirty="0"/>
              <a:t>Throw exception if this is a predictable occurrence</a:t>
            </a:r>
          </a:p>
          <a:p>
            <a:pPr lvl="1">
              <a:lnSpc>
                <a:spcPct val="80000"/>
              </a:lnSpc>
            </a:pPr>
            <a:r>
              <a:rPr lang="en-US" sz="2200" dirty="0"/>
              <a:t>Otherwise abort if possible </a:t>
            </a:r>
          </a:p>
          <a:p>
            <a:pPr lvl="1">
              <a:lnSpc>
                <a:spcPct val="80000"/>
              </a:lnSpc>
            </a:pPr>
            <a:r>
              <a:rPr lang="en-US" sz="2200" dirty="0"/>
              <a:t>Otherwise return default if it makes sense in context	</a:t>
            </a:r>
          </a:p>
          <a:p>
            <a:pPr lvl="2">
              <a:lnSpc>
                <a:spcPct val="80000"/>
              </a:lnSpc>
            </a:pPr>
            <a:r>
              <a:rPr lang="en-US" sz="2200" dirty="0"/>
              <a:t>And generate warning or log to a file</a:t>
            </a:r>
          </a:p>
        </p:txBody>
      </p:sp>
      <p:sp>
        <p:nvSpPr>
          <p:cNvPr id="218115" name="Rectangle 3"/>
          <p:cNvSpPr>
            <a:spLocks noGrp="1" noChangeArrowheads="1"/>
          </p:cNvSpPr>
          <p:nvPr>
            <p:ph type="title"/>
          </p:nvPr>
        </p:nvSpPr>
        <p:spPr>
          <a:xfrm>
            <a:off x="609600" y="533400"/>
            <a:ext cx="8001000" cy="609600"/>
          </a:xfrm>
        </p:spPr>
        <p:txBody>
          <a:bodyPr/>
          <a:lstStyle/>
          <a:p>
            <a:r>
              <a:rPr lang="en-US" dirty="0"/>
              <a:t>Constraints on Parameters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523135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8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81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81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181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81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181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181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81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81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181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181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181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1811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1811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114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Grp="1" noChangeArrowheads="1"/>
          </p:cNvSpPr>
          <p:nvPr>
            <p:ph type="title"/>
          </p:nvPr>
        </p:nvSpPr>
        <p:spPr>
          <a:xfrm>
            <a:off x="2278063" y="2424113"/>
            <a:ext cx="4829175" cy="515937"/>
          </a:xfrm>
        </p:spPr>
        <p:txBody>
          <a:bodyPr wrap="none">
            <a:spAutoFit/>
          </a:bodyPr>
          <a:lstStyle/>
          <a:p>
            <a:pPr algn="l"/>
            <a:r>
              <a:rPr lang="en-US" sz="2800" i="1" u="none"/>
              <a:t>Key Concept: </a:t>
            </a:r>
            <a:r>
              <a:rPr lang="en-US" sz="2800" i="1" u="none">
                <a:sym typeface="Wingdings" pitchFamily="2" charset="2"/>
              </a:rPr>
              <a:t></a:t>
            </a:r>
            <a:r>
              <a:rPr lang="en-US" sz="2800" i="1" u="none"/>
              <a:t>  </a:t>
            </a:r>
            <a:r>
              <a:rPr lang="en-US" sz="2800"/>
              <a:t>Robustness</a:t>
            </a:r>
            <a:r>
              <a:rPr lang="en-US" sz="2800" u="none"/>
              <a:t>  </a:t>
            </a:r>
            <a:r>
              <a:rPr lang="en-US" sz="2800" u="none">
                <a:sym typeface="Wingdings" pitchFamily="2" charset="2"/>
              </a:rPr>
              <a:t></a:t>
            </a:r>
            <a:endParaRPr lang="en-US" sz="2800" u="none"/>
          </a:p>
        </p:txBody>
      </p:sp>
      <p:sp>
        <p:nvSpPr>
          <p:cNvPr id="225283" name="Rectangle 3"/>
          <p:cNvSpPr>
            <a:spLocks noChangeArrowheads="1"/>
          </p:cNvSpPr>
          <p:nvPr/>
        </p:nvSpPr>
        <p:spPr bwMode="auto">
          <a:xfrm>
            <a:off x="2368550" y="3124200"/>
            <a:ext cx="4648200" cy="9461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 b="1">
                <a:latin typeface="Arial Narrow" pitchFamily="34" charset="0"/>
              </a:rPr>
              <a:t>-- is promoted by verifying data values before using them.</a:t>
            </a:r>
          </a:p>
        </p:txBody>
      </p:sp>
    </p:spTree>
    <p:extLst>
      <p:ext uri="{BB962C8B-B14F-4D97-AF65-F5344CB8AC3E}">
        <p14:creationId xmlns:p14="http://schemas.microsoft.com/office/powerpoint/2010/main" val="380828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457200"/>
            <a:ext cx="7772400" cy="1143000"/>
          </a:xfrm>
        </p:spPr>
        <p:txBody>
          <a:bodyPr/>
          <a:lstStyle/>
          <a:p>
            <a:r>
              <a:rPr lang="en-US" sz="2800" dirty="0"/>
              <a:t>Wrapping Parameters</a:t>
            </a:r>
          </a:p>
        </p:txBody>
      </p:sp>
      <p:sp>
        <p:nvSpPr>
          <p:cNvPr id="219139" name="Text Box 3"/>
          <p:cNvSpPr txBox="1">
            <a:spLocks noChangeArrowheads="1"/>
          </p:cNvSpPr>
          <p:nvPr/>
        </p:nvSpPr>
        <p:spPr bwMode="auto">
          <a:xfrm>
            <a:off x="838200" y="1626185"/>
            <a:ext cx="8458200" cy="485081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>
                <a:solidFill>
                  <a:schemeClr val="tx2"/>
                </a:solidFill>
                <a:latin typeface="Arial Narrow" pitchFamily="34" charset="0"/>
                <a:cs typeface="Times New Roman" pitchFamily="18" charset="0"/>
              </a:rPr>
              <a:t>Replace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   </a:t>
            </a:r>
            <a:r>
              <a:rPr lang="en-US" sz="2400" b="1" dirty="0" err="1">
                <a:latin typeface="Arial Narrow" pitchFamily="34" charset="0"/>
                <a:cs typeface="Times New Roman" pitchFamily="18" charset="0"/>
              </a:rPr>
              <a:t>int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Arial Narrow" pitchFamily="34" charset="0"/>
                <a:cs typeface="Times New Roman" pitchFamily="18" charset="0"/>
              </a:rPr>
              <a:t>computeArea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( </a:t>
            </a:r>
            <a:r>
              <a:rPr lang="en-US" sz="2400" b="1" dirty="0" err="1">
                <a:latin typeface="Arial Narrow" pitchFamily="34" charset="0"/>
                <a:cs typeface="Times New Roman" pitchFamily="18" charset="0"/>
              </a:rPr>
              <a:t>int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Arial Narrow" pitchFamily="34" charset="0"/>
                <a:cs typeface="Times New Roman" pitchFamily="18" charset="0"/>
              </a:rPr>
              <a:t>aLength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, </a:t>
            </a:r>
            <a:r>
              <a:rPr lang="en-US" sz="2400" b="1" dirty="0" err="1">
                <a:latin typeface="Arial Narrow" pitchFamily="34" charset="0"/>
                <a:cs typeface="Times New Roman" pitchFamily="18" charset="0"/>
              </a:rPr>
              <a:t>int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Arial Narrow" pitchFamily="34" charset="0"/>
                <a:cs typeface="Times New Roman" pitchFamily="18" charset="0"/>
              </a:rPr>
              <a:t>aBreadth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)</a:t>
            </a:r>
          </a:p>
          <a:p>
            <a:pPr>
              <a:spcBef>
                <a:spcPct val="50000"/>
              </a:spcBef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	       {..}</a:t>
            </a:r>
          </a:p>
          <a:p>
            <a:pPr>
              <a:spcBef>
                <a:spcPct val="50000"/>
              </a:spcBef>
            </a:pPr>
            <a:r>
              <a:rPr lang="en-US" sz="2400" b="1" i="1" dirty="0">
                <a:solidFill>
                  <a:schemeClr val="tx2"/>
                </a:solidFill>
                <a:latin typeface="Arial Narrow" pitchFamily="34" charset="0"/>
                <a:cs typeface="Times New Roman" pitchFamily="18" charset="0"/>
              </a:rPr>
              <a:t>with	       </a:t>
            </a:r>
            <a:r>
              <a:rPr lang="en-US" sz="2400" b="1" dirty="0" err="1">
                <a:latin typeface="Arial Narrow" pitchFamily="34" charset="0"/>
                <a:cs typeface="Times New Roman" pitchFamily="18" charset="0"/>
              </a:rPr>
              <a:t>int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Arial Narrow" pitchFamily="34" charset="0"/>
                <a:cs typeface="Times New Roman" pitchFamily="18" charset="0"/>
              </a:rPr>
              <a:t>computeArea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( Rectangle </a:t>
            </a:r>
            <a:r>
              <a:rPr lang="en-US" sz="2400" b="1" dirty="0" err="1">
                <a:latin typeface="Arial Narrow" pitchFamily="34" charset="0"/>
                <a:cs typeface="Times New Roman" pitchFamily="18" charset="0"/>
              </a:rPr>
              <a:t>aRectangle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)</a:t>
            </a:r>
          </a:p>
          <a:p>
            <a:pPr>
              <a:spcBef>
                <a:spcPct val="50000"/>
              </a:spcBef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	       {..}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endParaRPr lang="en-US" sz="2400" b="1" dirty="0">
              <a:latin typeface="Arial Narrow" pitchFamily="34" charset="0"/>
              <a:cs typeface="Times New Roman" pitchFamily="18" charset="0"/>
            </a:endParaRPr>
          </a:p>
          <a:p>
            <a:pPr>
              <a:lnSpc>
                <a:spcPct val="40000"/>
              </a:lnSpc>
              <a:spcBef>
                <a:spcPct val="50000"/>
              </a:spcBef>
            </a:pPr>
            <a:r>
              <a:rPr lang="en-US" sz="2400" b="1" i="1" dirty="0">
                <a:solidFill>
                  <a:schemeClr val="tx2"/>
                </a:solidFill>
                <a:latin typeface="Arial Narrow" pitchFamily="34" charset="0"/>
                <a:cs typeface="Times New Roman" pitchFamily="18" charset="0"/>
              </a:rPr>
              <a:t>-- where    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class Rectangle </a:t>
            </a:r>
          </a:p>
          <a:p>
            <a:pPr>
              <a:lnSpc>
                <a:spcPct val="40000"/>
              </a:lnSpc>
              <a:spcBef>
                <a:spcPct val="50000"/>
              </a:spcBef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	       { … </a:t>
            </a:r>
          </a:p>
          <a:p>
            <a:pPr>
              <a:lnSpc>
                <a:spcPct val="40000"/>
              </a:lnSpc>
              <a:spcBef>
                <a:spcPct val="50000"/>
              </a:spcBef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		 Rectangle( </a:t>
            </a:r>
            <a:r>
              <a:rPr lang="en-US" sz="2400" b="1" dirty="0" err="1">
                <a:latin typeface="Arial Narrow" pitchFamily="34" charset="0"/>
                <a:cs typeface="Times New Roman" pitchFamily="18" charset="0"/>
              </a:rPr>
              <a:t>int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Arial Narrow" pitchFamily="34" charset="0"/>
                <a:cs typeface="Times New Roman" pitchFamily="18" charset="0"/>
              </a:rPr>
              <a:t>aLength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, </a:t>
            </a:r>
            <a:r>
              <a:rPr lang="en-US" sz="2400" b="1" dirty="0" err="1">
                <a:latin typeface="Arial Narrow" pitchFamily="34" charset="0"/>
                <a:cs typeface="Times New Roman" pitchFamily="18" charset="0"/>
              </a:rPr>
              <a:t>int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Arial Narrow" pitchFamily="34" charset="0"/>
                <a:cs typeface="Times New Roman" pitchFamily="18" charset="0"/>
              </a:rPr>
              <a:t>aBreadth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)</a:t>
            </a:r>
          </a:p>
          <a:p>
            <a:pPr>
              <a:lnSpc>
                <a:spcPct val="40000"/>
              </a:lnSpc>
              <a:spcBef>
                <a:spcPct val="50000"/>
              </a:spcBef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		       { 	if( </a:t>
            </a:r>
            <a:r>
              <a:rPr lang="en-US" sz="2400" b="1" dirty="0" err="1">
                <a:latin typeface="Arial Narrow" pitchFamily="34" charset="0"/>
                <a:cs typeface="Times New Roman" pitchFamily="18" charset="0"/>
              </a:rPr>
              <a:t>aLength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&gt; 0 ) </a:t>
            </a:r>
            <a:r>
              <a:rPr lang="en-US" sz="2400" b="1" dirty="0" err="1">
                <a:latin typeface="Arial Narrow" pitchFamily="34" charset="0"/>
                <a:cs typeface="Times New Roman" pitchFamily="18" charset="0"/>
              </a:rPr>
              <a:t>this.length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= </a:t>
            </a:r>
            <a:r>
              <a:rPr lang="en-US" sz="2400" b="1" dirty="0" err="1">
                <a:latin typeface="Arial Narrow" pitchFamily="34" charset="0"/>
                <a:cs typeface="Times New Roman" pitchFamily="18" charset="0"/>
              </a:rPr>
              <a:t>aLength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; </a:t>
            </a:r>
          </a:p>
          <a:p>
            <a:pPr>
              <a:lnSpc>
                <a:spcPct val="40000"/>
              </a:lnSpc>
              <a:spcBef>
                <a:spcPct val="50000"/>
              </a:spcBef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			else …..</a:t>
            </a:r>
          </a:p>
          <a:p>
            <a:pPr>
              <a:lnSpc>
                <a:spcPct val="40000"/>
              </a:lnSpc>
              <a:spcBef>
                <a:spcPct val="50000"/>
              </a:spcBef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		        } </a:t>
            </a:r>
          </a:p>
          <a:p>
            <a:pPr>
              <a:lnSpc>
                <a:spcPct val="40000"/>
              </a:lnSpc>
              <a:spcBef>
                <a:spcPct val="50000"/>
              </a:spcBef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	     … }	</a:t>
            </a:r>
          </a:p>
        </p:txBody>
      </p:sp>
    </p:spTree>
    <p:extLst>
      <p:ext uri="{BB962C8B-B14F-4D97-AF65-F5344CB8AC3E}">
        <p14:creationId xmlns:p14="http://schemas.microsoft.com/office/powerpoint/2010/main" val="166928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/>
          <p:cNvSpPr>
            <a:spLocks noGrp="1" noChangeArrowheads="1"/>
          </p:cNvSpPr>
          <p:nvPr>
            <p:ph type="title"/>
          </p:nvPr>
        </p:nvSpPr>
        <p:spPr>
          <a:xfrm>
            <a:off x="2271713" y="2424113"/>
            <a:ext cx="4829175" cy="515937"/>
          </a:xfrm>
        </p:spPr>
        <p:txBody>
          <a:bodyPr wrap="none">
            <a:spAutoFit/>
          </a:bodyPr>
          <a:lstStyle/>
          <a:p>
            <a:pPr algn="l"/>
            <a:r>
              <a:rPr lang="en-US" sz="2800" i="1" u="none"/>
              <a:t>Key Concept: </a:t>
            </a:r>
            <a:r>
              <a:rPr lang="en-US" sz="2800" i="1" u="none">
                <a:sym typeface="Wingdings" pitchFamily="2" charset="2"/>
              </a:rPr>
              <a:t></a:t>
            </a:r>
            <a:r>
              <a:rPr lang="en-US" sz="2800" i="1" u="none"/>
              <a:t>  </a:t>
            </a:r>
            <a:r>
              <a:rPr lang="en-US" sz="2800"/>
              <a:t>Robustness</a:t>
            </a:r>
            <a:r>
              <a:rPr lang="en-US" sz="2800" u="none"/>
              <a:t>  </a:t>
            </a:r>
            <a:r>
              <a:rPr lang="en-US" sz="2800" u="none">
                <a:sym typeface="Wingdings" pitchFamily="2" charset="2"/>
              </a:rPr>
              <a:t></a:t>
            </a:r>
            <a:endParaRPr lang="en-US" sz="2800" u="none"/>
          </a:p>
        </p:txBody>
      </p:sp>
      <p:sp>
        <p:nvSpPr>
          <p:cNvPr id="226307" name="Rectangle 3"/>
          <p:cNvSpPr>
            <a:spLocks noChangeArrowheads="1"/>
          </p:cNvSpPr>
          <p:nvPr/>
        </p:nvSpPr>
        <p:spPr bwMode="auto">
          <a:xfrm>
            <a:off x="1905000" y="3124200"/>
            <a:ext cx="5562600" cy="5191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 b="1">
                <a:latin typeface="Arial Narrow" pitchFamily="34" charset="0"/>
              </a:rPr>
              <a:t>-- is promoted by enforcing intentions.</a:t>
            </a:r>
          </a:p>
        </p:txBody>
      </p:sp>
    </p:spTree>
    <p:extLst>
      <p:ext uri="{BB962C8B-B14F-4D97-AF65-F5344CB8AC3E}">
        <p14:creationId xmlns:p14="http://schemas.microsoft.com/office/powerpoint/2010/main" val="184861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Robustness -Techniques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User Inputs (Mainly)</a:t>
            </a:r>
          </a:p>
          <a:p>
            <a:pPr lvl="1"/>
            <a:r>
              <a:rPr lang="en-US" dirty="0" smtClean="0"/>
              <a:t>Exceptions</a:t>
            </a:r>
          </a:p>
          <a:p>
            <a:pPr lvl="1"/>
            <a:r>
              <a:rPr lang="en-US" dirty="0" smtClean="0"/>
              <a:t>Abort</a:t>
            </a:r>
          </a:p>
          <a:p>
            <a:pPr lvl="1"/>
            <a:r>
              <a:rPr lang="en-US" dirty="0" smtClean="0"/>
              <a:t>Default state</a:t>
            </a:r>
          </a:p>
          <a:p>
            <a:r>
              <a:rPr lang="en-US" dirty="0" smtClean="0"/>
              <a:t>Programmer’s Error</a:t>
            </a:r>
          </a:p>
          <a:p>
            <a:pPr lvl="1"/>
            <a:r>
              <a:rPr lang="en-US" dirty="0" smtClean="0"/>
              <a:t>Variable initialization</a:t>
            </a:r>
          </a:p>
          <a:p>
            <a:pPr lvl="1"/>
            <a:r>
              <a:rPr lang="en-US" dirty="0" smtClean="0"/>
              <a:t>Constraints on parameters</a:t>
            </a:r>
          </a:p>
          <a:p>
            <a:pPr lvl="1"/>
            <a:r>
              <a:rPr lang="en-US" dirty="0" smtClean="0"/>
              <a:t>Parameters wrapping</a:t>
            </a:r>
            <a:endParaRPr lang="en-US" dirty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50514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Reusability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Design Goals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11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Method reusability</a:t>
            </a:r>
          </a:p>
          <a:p>
            <a:r>
              <a:rPr lang="en-US" dirty="0" smtClean="0"/>
              <a:t>Class reusability</a:t>
            </a:r>
          </a:p>
          <a:p>
            <a:r>
              <a:rPr lang="en-US" dirty="0" smtClean="0"/>
              <a:t>Class (Combination) reusability</a:t>
            </a:r>
          </a:p>
          <a:p>
            <a:r>
              <a:rPr lang="en-US" dirty="0" smtClean="0"/>
              <a:t>High level design reusability (including architecture)</a:t>
            </a:r>
          </a:p>
          <a:p>
            <a:r>
              <a:rPr lang="en-US" dirty="0" smtClean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4114546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7772400" cy="1143000"/>
          </a:xfrm>
        </p:spPr>
        <p:txBody>
          <a:bodyPr/>
          <a:lstStyle/>
          <a:p>
            <a:r>
              <a:rPr lang="en-US" dirty="0"/>
              <a:t>Making a Method Re-usable</a:t>
            </a:r>
          </a:p>
        </p:txBody>
      </p:sp>
      <p:sp>
        <p:nvSpPr>
          <p:cNvPr id="214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524000"/>
            <a:ext cx="8458200" cy="5257800"/>
          </a:xfrm>
        </p:spPr>
        <p:txBody>
          <a:bodyPr/>
          <a:lstStyle/>
          <a:p>
            <a:pPr>
              <a:lnSpc>
                <a:spcPct val="110000"/>
              </a:lnSpc>
              <a:buFont typeface="Wingdings" pitchFamily="2" charset="2"/>
              <a:buChar char="q"/>
            </a:pPr>
            <a:r>
              <a:rPr lang="en-US" sz="2400" dirty="0"/>
              <a:t>Specify completely</a:t>
            </a:r>
          </a:p>
          <a:p>
            <a:pPr lvl="1">
              <a:lnSpc>
                <a:spcPct val="110000"/>
              </a:lnSpc>
            </a:pPr>
            <a:r>
              <a:rPr lang="en-US" sz="2400" dirty="0"/>
              <a:t>Preconditions </a:t>
            </a:r>
            <a:r>
              <a:rPr lang="en-US" sz="2400" dirty="0" smtClean="0"/>
              <a:t>etc.</a:t>
            </a:r>
            <a:endParaRPr lang="en-US" sz="2400" dirty="0"/>
          </a:p>
          <a:p>
            <a:pPr>
              <a:lnSpc>
                <a:spcPct val="110000"/>
              </a:lnSpc>
              <a:buFont typeface="Wingdings" pitchFamily="2" charset="2"/>
              <a:buChar char="q"/>
            </a:pPr>
            <a:r>
              <a:rPr lang="en-US" sz="2400" dirty="0"/>
              <a:t>Avoid unnecessary coupling with the enclosing class</a:t>
            </a:r>
          </a:p>
          <a:p>
            <a:pPr lvl="1">
              <a:lnSpc>
                <a:spcPct val="110000"/>
              </a:lnSpc>
            </a:pPr>
            <a:r>
              <a:rPr lang="en-US" sz="2400" dirty="0"/>
              <a:t>Make static if feasible</a:t>
            </a:r>
          </a:p>
          <a:p>
            <a:pPr lvl="1">
              <a:lnSpc>
                <a:spcPct val="110000"/>
              </a:lnSpc>
            </a:pPr>
            <a:r>
              <a:rPr lang="en-US" sz="2400" dirty="0"/>
              <a:t>Include parameterization</a:t>
            </a:r>
          </a:p>
          <a:p>
            <a:pPr lvl="2">
              <a:lnSpc>
                <a:spcPct val="110000"/>
              </a:lnSpc>
            </a:pPr>
            <a:r>
              <a:rPr lang="en-US" sz="2400" dirty="0"/>
              <a:t>i.e., make the method </a:t>
            </a:r>
            <a:r>
              <a:rPr lang="en-US" sz="2400" dirty="0" smtClean="0"/>
              <a:t>functional but </a:t>
            </a:r>
            <a:r>
              <a:rPr lang="en-US" sz="2400" dirty="0"/>
              <a:t>limit the number of parameters</a:t>
            </a:r>
          </a:p>
          <a:p>
            <a:pPr>
              <a:lnSpc>
                <a:spcPct val="110000"/>
              </a:lnSpc>
              <a:buFont typeface="Wingdings" pitchFamily="2" charset="2"/>
              <a:buChar char="q"/>
            </a:pPr>
            <a:r>
              <a:rPr lang="en-US" sz="2400" dirty="0"/>
              <a:t>Make the names expressive</a:t>
            </a:r>
          </a:p>
          <a:p>
            <a:pPr lvl="1">
              <a:lnSpc>
                <a:spcPct val="110000"/>
              </a:lnSpc>
            </a:pPr>
            <a:r>
              <a:rPr lang="en-US" sz="2400" dirty="0"/>
              <a:t>Understandability promotes re-usability</a:t>
            </a:r>
          </a:p>
          <a:p>
            <a:pPr>
              <a:lnSpc>
                <a:spcPct val="110000"/>
              </a:lnSpc>
              <a:buFont typeface="Wingdings" pitchFamily="2" charset="2"/>
              <a:buChar char="q"/>
            </a:pPr>
            <a:r>
              <a:rPr lang="en-US" sz="2400" dirty="0"/>
              <a:t>Explain the algorithm</a:t>
            </a:r>
          </a:p>
          <a:p>
            <a:pPr lvl="1">
              <a:lnSpc>
                <a:spcPct val="110000"/>
              </a:lnSpc>
            </a:pPr>
            <a:r>
              <a:rPr lang="en-US" sz="2400" dirty="0"/>
              <a:t>Re-users need to know how the algorithm works</a:t>
            </a:r>
          </a:p>
        </p:txBody>
      </p:sp>
    </p:spTree>
    <p:extLst>
      <p:ext uri="{BB962C8B-B14F-4D97-AF65-F5344CB8AC3E}">
        <p14:creationId xmlns:p14="http://schemas.microsoft.com/office/powerpoint/2010/main" val="3578261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76200"/>
            <a:ext cx="7772400" cy="1143000"/>
          </a:xfrm>
        </p:spPr>
        <p:txBody>
          <a:bodyPr/>
          <a:lstStyle/>
          <a:p>
            <a:r>
              <a:rPr lang="en-US" dirty="0"/>
              <a:t>Making a Class Re-usable</a:t>
            </a:r>
          </a:p>
        </p:txBody>
      </p:sp>
      <p:sp>
        <p:nvSpPr>
          <p:cNvPr id="215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0" y="1752600"/>
            <a:ext cx="7239000" cy="5638800"/>
          </a:xfrm>
        </p:spPr>
        <p:txBody>
          <a:bodyPr/>
          <a:lstStyle/>
          <a:p>
            <a:pPr>
              <a:lnSpc>
                <a:spcPct val="130000"/>
              </a:lnSpc>
              <a:buFont typeface="Wingdings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Describe the class completely</a:t>
            </a:r>
          </a:p>
          <a:p>
            <a:pPr>
              <a:lnSpc>
                <a:spcPct val="130000"/>
              </a:lnSpc>
              <a:buFont typeface="Wingdings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Make the class name and functionality match a real world concept</a:t>
            </a:r>
          </a:p>
          <a:p>
            <a:pPr>
              <a:lnSpc>
                <a:spcPct val="130000"/>
              </a:lnSpc>
              <a:buFont typeface="Wingdings" pitchFamily="2" charset="2"/>
              <a:buChar char="q"/>
            </a:pPr>
            <a:r>
              <a:rPr lang="en-US" dirty="0" smtClean="0">
                <a:solidFill>
                  <a:schemeClr val="tx2"/>
                </a:solidFill>
              </a:rPr>
              <a:t>Define </a:t>
            </a:r>
            <a:r>
              <a:rPr lang="en-US" dirty="0">
                <a:solidFill>
                  <a:schemeClr val="tx2"/>
                </a:solidFill>
              </a:rPr>
              <a:t>a useful abstraction</a:t>
            </a:r>
          </a:p>
          <a:p>
            <a:pPr lvl="1">
              <a:lnSpc>
                <a:spcPct val="130000"/>
              </a:lnSpc>
            </a:pPr>
            <a:r>
              <a:rPr lang="en-US" dirty="0"/>
              <a:t>attain broad applicability</a:t>
            </a:r>
          </a:p>
          <a:p>
            <a:pPr>
              <a:lnSpc>
                <a:spcPct val="130000"/>
              </a:lnSpc>
              <a:buFont typeface="Wingdings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Reduce dependencies on other classes</a:t>
            </a:r>
          </a:p>
          <a:p>
            <a:pPr lvl="1">
              <a:lnSpc>
                <a:spcPct val="130000"/>
              </a:lnSpc>
            </a:pPr>
            <a:r>
              <a:rPr lang="en-US" dirty="0"/>
              <a:t>Elevate dependencies in hierarchy</a:t>
            </a:r>
          </a:p>
        </p:txBody>
      </p:sp>
      <p:sp>
        <p:nvSpPr>
          <p:cNvPr id="215044" name="Rectangle 4"/>
          <p:cNvSpPr>
            <a:spLocks noChangeArrowheads="1"/>
          </p:cNvSpPr>
          <p:nvPr/>
        </p:nvSpPr>
        <p:spPr bwMode="auto">
          <a:xfrm>
            <a:off x="76200" y="3358258"/>
            <a:ext cx="1576388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 dirty="0">
                <a:latin typeface="Arial Narrow" pitchFamily="34" charset="0"/>
              </a:rPr>
              <a:t>alternatives</a:t>
            </a:r>
          </a:p>
        </p:txBody>
      </p:sp>
      <p:sp>
        <p:nvSpPr>
          <p:cNvPr id="215045" name="Freeform 5"/>
          <p:cNvSpPr>
            <a:spLocks/>
          </p:cNvSpPr>
          <p:nvPr/>
        </p:nvSpPr>
        <p:spPr bwMode="auto">
          <a:xfrm>
            <a:off x="914400" y="2971800"/>
            <a:ext cx="685800" cy="381000"/>
          </a:xfrm>
          <a:custGeom>
            <a:avLst/>
            <a:gdLst/>
            <a:ahLst/>
            <a:cxnLst>
              <a:cxn ang="0">
                <a:pos x="32" y="432"/>
              </a:cxn>
              <a:cxn ang="0">
                <a:pos x="80" y="192"/>
              </a:cxn>
              <a:cxn ang="0">
                <a:pos x="512" y="0"/>
              </a:cxn>
            </a:cxnLst>
            <a:rect l="0" t="0" r="r" b="b"/>
            <a:pathLst>
              <a:path w="512" h="432">
                <a:moveTo>
                  <a:pt x="32" y="432"/>
                </a:moveTo>
                <a:cubicBezTo>
                  <a:pt x="16" y="348"/>
                  <a:pt x="0" y="264"/>
                  <a:pt x="80" y="192"/>
                </a:cubicBezTo>
                <a:cubicBezTo>
                  <a:pt x="160" y="120"/>
                  <a:pt x="336" y="60"/>
                  <a:pt x="512" y="0"/>
                </a:cubicBez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5046" name="Freeform 6"/>
          <p:cNvSpPr>
            <a:spLocks/>
          </p:cNvSpPr>
          <p:nvPr/>
        </p:nvSpPr>
        <p:spPr bwMode="auto">
          <a:xfrm flipV="1">
            <a:off x="864394" y="3733800"/>
            <a:ext cx="735806" cy="342900"/>
          </a:xfrm>
          <a:custGeom>
            <a:avLst/>
            <a:gdLst/>
            <a:ahLst/>
            <a:cxnLst>
              <a:cxn ang="0">
                <a:pos x="32" y="432"/>
              </a:cxn>
              <a:cxn ang="0">
                <a:pos x="80" y="192"/>
              </a:cxn>
              <a:cxn ang="0">
                <a:pos x="512" y="0"/>
              </a:cxn>
            </a:cxnLst>
            <a:rect l="0" t="0" r="r" b="b"/>
            <a:pathLst>
              <a:path w="512" h="432">
                <a:moveTo>
                  <a:pt x="32" y="432"/>
                </a:moveTo>
                <a:cubicBezTo>
                  <a:pt x="16" y="348"/>
                  <a:pt x="0" y="264"/>
                  <a:pt x="80" y="192"/>
                </a:cubicBezTo>
                <a:cubicBezTo>
                  <a:pt x="160" y="120"/>
                  <a:pt x="336" y="60"/>
                  <a:pt x="512" y="0"/>
                </a:cubicBez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2264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0840" tIns="44623" rIns="90840" bIns="44623"/>
          <a:lstStyle/>
          <a:p>
            <a:r>
              <a:rPr lang="en-GB" dirty="0" smtClean="0"/>
              <a:t>Objectives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0840" tIns="44623" rIns="90840" bIns="44623"/>
          <a:lstStyle/>
          <a:p>
            <a:r>
              <a:rPr lang="en-GB" sz="2400" dirty="0" smtClean="0"/>
              <a:t>To understand different design goals such as correctness, robustness, and reusability and ways to achieve them.</a:t>
            </a:r>
          </a:p>
        </p:txBody>
      </p:sp>
    </p:spTree>
    <p:extLst>
      <p:ext uri="{BB962C8B-B14F-4D97-AF65-F5344CB8AC3E}">
        <p14:creationId xmlns:p14="http://schemas.microsoft.com/office/powerpoint/2010/main" val="4256239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5943600" cy="685800"/>
          </a:xfrm>
        </p:spPr>
        <p:txBody>
          <a:bodyPr/>
          <a:lstStyle/>
          <a:p>
            <a:r>
              <a:rPr lang="en-US" sz="2800" dirty="0"/>
              <a:t>Reducing Dependency Among Classes</a:t>
            </a:r>
          </a:p>
        </p:txBody>
      </p:sp>
      <p:sp>
        <p:nvSpPr>
          <p:cNvPr id="216067" name="Rectangle 3"/>
          <p:cNvSpPr>
            <a:spLocks noChangeArrowheads="1"/>
          </p:cNvSpPr>
          <p:nvPr/>
        </p:nvSpPr>
        <p:spPr bwMode="auto">
          <a:xfrm>
            <a:off x="1828800" y="2752725"/>
            <a:ext cx="1289050" cy="4762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n-US">
                <a:latin typeface="Arial Narrow" pitchFamily="34" charset="0"/>
              </a:rPr>
              <a:t>Customer</a:t>
            </a:r>
          </a:p>
        </p:txBody>
      </p:sp>
      <p:sp>
        <p:nvSpPr>
          <p:cNvPr id="216068" name="AutoShape 4"/>
          <p:cNvSpPr>
            <a:spLocks noChangeArrowheads="1"/>
          </p:cNvSpPr>
          <p:nvPr/>
        </p:nvSpPr>
        <p:spPr bwMode="auto">
          <a:xfrm>
            <a:off x="6905625" y="2871788"/>
            <a:ext cx="381000" cy="228600"/>
          </a:xfrm>
          <a:prstGeom prst="flowChartDecision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16069" name="AutoShape 5"/>
          <p:cNvCxnSpPr>
            <a:cxnSpLocks noChangeShapeType="1"/>
            <a:stCxn id="216068" idx="1"/>
            <a:endCxn id="216067" idx="3"/>
          </p:cNvCxnSpPr>
          <p:nvPr/>
        </p:nvCxnSpPr>
        <p:spPr bwMode="auto">
          <a:xfrm rot="10800000" flipV="1">
            <a:off x="3127375" y="2986088"/>
            <a:ext cx="3768725" cy="4762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arrow" w="med" len="med"/>
          </a:ln>
          <a:effectLst/>
        </p:spPr>
      </p:cxnSp>
      <p:sp>
        <p:nvSpPr>
          <p:cNvPr id="216070" name="Rectangle 6"/>
          <p:cNvSpPr>
            <a:spLocks noChangeArrowheads="1"/>
          </p:cNvSpPr>
          <p:nvPr/>
        </p:nvSpPr>
        <p:spPr bwMode="auto">
          <a:xfrm>
            <a:off x="762000" y="1966913"/>
            <a:ext cx="1423988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u="sng">
                <a:latin typeface="Arial Narrow" pitchFamily="34" charset="0"/>
              </a:rPr>
              <a:t>Replace …</a:t>
            </a:r>
          </a:p>
        </p:txBody>
      </p:sp>
      <p:sp>
        <p:nvSpPr>
          <p:cNvPr id="216071" name="Rectangle 7"/>
          <p:cNvSpPr>
            <a:spLocks noChangeArrowheads="1"/>
          </p:cNvSpPr>
          <p:nvPr/>
        </p:nvSpPr>
        <p:spPr bwMode="auto">
          <a:xfrm>
            <a:off x="7315200" y="2801422"/>
            <a:ext cx="617477" cy="36933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n-US" dirty="0" smtClean="0">
                <a:latin typeface="Arial Narrow" pitchFamily="34" charset="0"/>
              </a:rPr>
              <a:t>Book</a:t>
            </a:r>
            <a:endParaRPr lang="en-US" dirty="0">
              <a:latin typeface="Arial Narrow" pitchFamily="34" charset="0"/>
            </a:endParaRPr>
          </a:p>
        </p:txBody>
      </p:sp>
      <p:sp>
        <p:nvSpPr>
          <p:cNvPr id="216072" name="Rectangle 8"/>
          <p:cNvSpPr>
            <a:spLocks noChangeArrowheads="1"/>
          </p:cNvSpPr>
          <p:nvPr/>
        </p:nvSpPr>
        <p:spPr bwMode="auto">
          <a:xfrm>
            <a:off x="762000" y="4257675"/>
            <a:ext cx="949325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u="sng">
                <a:latin typeface="Arial Narrow" pitchFamily="34" charset="0"/>
              </a:rPr>
              <a:t>with …</a:t>
            </a:r>
          </a:p>
        </p:txBody>
      </p:sp>
      <p:sp>
        <p:nvSpPr>
          <p:cNvPr id="216073" name="Rectangle 9"/>
          <p:cNvSpPr>
            <a:spLocks noChangeArrowheads="1"/>
          </p:cNvSpPr>
          <p:nvPr/>
        </p:nvSpPr>
        <p:spPr bwMode="auto">
          <a:xfrm>
            <a:off x="1828800" y="5010150"/>
            <a:ext cx="1289050" cy="4762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n-US">
                <a:latin typeface="Arial Narrow" pitchFamily="34" charset="0"/>
              </a:rPr>
              <a:t>Customer</a:t>
            </a:r>
          </a:p>
        </p:txBody>
      </p:sp>
      <p:sp>
        <p:nvSpPr>
          <p:cNvPr id="216074" name="Rectangle 10"/>
          <p:cNvSpPr>
            <a:spLocks noChangeArrowheads="1"/>
          </p:cNvSpPr>
          <p:nvPr/>
        </p:nvSpPr>
        <p:spPr bwMode="auto">
          <a:xfrm>
            <a:off x="7535923" y="5029200"/>
            <a:ext cx="617477" cy="36933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n-US" dirty="0" smtClean="0">
                <a:latin typeface="Arial Narrow" pitchFamily="34" charset="0"/>
              </a:rPr>
              <a:t>Book</a:t>
            </a:r>
            <a:endParaRPr lang="en-US" dirty="0">
              <a:latin typeface="Arial Narrow" pitchFamily="34" charset="0"/>
            </a:endParaRPr>
          </a:p>
        </p:txBody>
      </p:sp>
      <p:sp>
        <p:nvSpPr>
          <p:cNvPr id="216075" name="Rectangle 11"/>
          <p:cNvSpPr>
            <a:spLocks noChangeArrowheads="1"/>
          </p:cNvSpPr>
          <p:nvPr/>
        </p:nvSpPr>
        <p:spPr bwMode="auto">
          <a:xfrm>
            <a:off x="4495800" y="5010150"/>
            <a:ext cx="1468438" cy="36933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dirty="0" err="1" smtClean="0">
                <a:latin typeface="Arial Narrow" pitchFamily="34" charset="0"/>
              </a:rPr>
              <a:t>BookOrder</a:t>
            </a:r>
            <a:endParaRPr lang="en-US" dirty="0">
              <a:latin typeface="Arial Narrow" pitchFamily="34" charset="0"/>
            </a:endParaRPr>
          </a:p>
        </p:txBody>
      </p:sp>
      <p:sp>
        <p:nvSpPr>
          <p:cNvPr id="216076" name="AutoShape 12"/>
          <p:cNvSpPr>
            <a:spLocks noChangeArrowheads="1"/>
          </p:cNvSpPr>
          <p:nvPr/>
        </p:nvSpPr>
        <p:spPr bwMode="auto">
          <a:xfrm>
            <a:off x="4081463" y="5133975"/>
            <a:ext cx="381000" cy="228600"/>
          </a:xfrm>
          <a:prstGeom prst="flowChartDecision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6077" name="AutoShape 13"/>
          <p:cNvSpPr>
            <a:spLocks noChangeArrowheads="1"/>
          </p:cNvSpPr>
          <p:nvPr/>
        </p:nvSpPr>
        <p:spPr bwMode="auto">
          <a:xfrm rot="-10800000">
            <a:off x="5953125" y="5133975"/>
            <a:ext cx="381000" cy="228600"/>
          </a:xfrm>
          <a:prstGeom prst="flowChartDecision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16078" name="AutoShape 14"/>
          <p:cNvCxnSpPr>
            <a:cxnSpLocks noChangeShapeType="1"/>
            <a:stCxn id="216076" idx="1"/>
            <a:endCxn id="216073" idx="3"/>
          </p:cNvCxnSpPr>
          <p:nvPr/>
        </p:nvCxnSpPr>
        <p:spPr bwMode="auto">
          <a:xfrm rot="10800000">
            <a:off x="3127375" y="5248275"/>
            <a:ext cx="944563" cy="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arrow" w="med" len="med"/>
          </a:ln>
          <a:effectLst/>
        </p:spPr>
      </p:cxnSp>
      <p:cxnSp>
        <p:nvCxnSpPr>
          <p:cNvPr id="216079" name="AutoShape 15"/>
          <p:cNvCxnSpPr>
            <a:cxnSpLocks noChangeShapeType="1"/>
            <a:stCxn id="216077" idx="1"/>
            <a:endCxn id="216074" idx="1"/>
          </p:cNvCxnSpPr>
          <p:nvPr/>
        </p:nvCxnSpPr>
        <p:spPr bwMode="auto">
          <a:xfrm flipV="1">
            <a:off x="6334125" y="5213866"/>
            <a:ext cx="1201798" cy="34409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arrow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9145547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8458200" cy="1066800"/>
          </a:xfrm>
        </p:spPr>
        <p:txBody>
          <a:bodyPr/>
          <a:lstStyle/>
          <a:p>
            <a:r>
              <a:rPr lang="en-US" sz="2800" dirty="0"/>
              <a:t>Leveraging Inheritance, Aggregation and Dependency for the Re-use of Class Combinations</a:t>
            </a:r>
          </a:p>
        </p:txBody>
      </p:sp>
      <p:sp>
        <p:nvSpPr>
          <p:cNvPr id="217091" name="AutoShape 3"/>
          <p:cNvSpPr>
            <a:spLocks noChangeArrowheads="1"/>
          </p:cNvSpPr>
          <p:nvPr/>
        </p:nvSpPr>
        <p:spPr bwMode="auto">
          <a:xfrm>
            <a:off x="6324600" y="4495800"/>
            <a:ext cx="381000" cy="228600"/>
          </a:xfrm>
          <a:prstGeom prst="flowChartDecision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17092" name="AutoShape 4"/>
          <p:cNvCxnSpPr>
            <a:cxnSpLocks noChangeShapeType="1"/>
            <a:stCxn id="217091" idx="3"/>
            <a:endCxn id="217098" idx="1"/>
          </p:cNvCxnSpPr>
          <p:nvPr/>
        </p:nvCxnSpPr>
        <p:spPr bwMode="auto">
          <a:xfrm>
            <a:off x="6715125" y="4610100"/>
            <a:ext cx="566738" cy="4763"/>
          </a:xfrm>
          <a:prstGeom prst="bentConnector3">
            <a:avLst>
              <a:gd name="adj1" fmla="val 49861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arrow" w="med" len="med"/>
          </a:ln>
          <a:effectLst/>
        </p:spPr>
      </p:cxnSp>
      <p:sp>
        <p:nvSpPr>
          <p:cNvPr id="217093" name="Rectangle 5"/>
          <p:cNvSpPr>
            <a:spLocks noChangeArrowheads="1"/>
          </p:cNvSpPr>
          <p:nvPr/>
        </p:nvSpPr>
        <p:spPr bwMode="auto">
          <a:xfrm>
            <a:off x="6602413" y="1447800"/>
            <a:ext cx="1663700" cy="8413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i="1" u="sng">
                <a:latin typeface="Arial Narrow" pitchFamily="34" charset="0"/>
              </a:rPr>
              <a:t>Customer</a:t>
            </a:r>
          </a:p>
          <a:p>
            <a:pPr algn="ctr"/>
            <a:r>
              <a:rPr lang="en-US">
                <a:latin typeface="Arial Narrow" pitchFamily="34" charset="0"/>
              </a:rPr>
              <a:t>computeBill()</a:t>
            </a:r>
            <a:endParaRPr lang="en-US" i="1">
              <a:latin typeface="Arial Narrow" pitchFamily="34" charset="0"/>
            </a:endParaRPr>
          </a:p>
        </p:txBody>
      </p:sp>
      <p:sp>
        <p:nvSpPr>
          <p:cNvPr id="217094" name="Rectangle 6"/>
          <p:cNvSpPr>
            <a:spLocks noChangeArrowheads="1"/>
          </p:cNvSpPr>
          <p:nvPr/>
        </p:nvSpPr>
        <p:spPr bwMode="auto">
          <a:xfrm>
            <a:off x="6351588" y="2895600"/>
            <a:ext cx="2166937" cy="8413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u="sng">
                <a:latin typeface="Arial Narrow" pitchFamily="34" charset="0"/>
              </a:rPr>
              <a:t>RegularCustomer</a:t>
            </a:r>
          </a:p>
          <a:p>
            <a:pPr algn="ctr"/>
            <a:r>
              <a:rPr lang="en-US">
                <a:latin typeface="Arial Narrow" pitchFamily="34" charset="0"/>
              </a:rPr>
              <a:t>computeBill()</a:t>
            </a:r>
          </a:p>
        </p:txBody>
      </p:sp>
      <p:sp>
        <p:nvSpPr>
          <p:cNvPr id="217095" name="AutoShape 7"/>
          <p:cNvSpPr>
            <a:spLocks noChangeArrowheads="1"/>
          </p:cNvSpPr>
          <p:nvPr/>
        </p:nvSpPr>
        <p:spPr bwMode="auto">
          <a:xfrm>
            <a:off x="7281863" y="2286000"/>
            <a:ext cx="304800" cy="304800"/>
          </a:xfrm>
          <a:prstGeom prst="triangle">
            <a:avLst>
              <a:gd name="adj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17096" name="AutoShape 8"/>
          <p:cNvCxnSpPr>
            <a:cxnSpLocks noChangeShapeType="1"/>
            <a:stCxn id="217095" idx="3"/>
            <a:endCxn id="217094" idx="0"/>
          </p:cNvCxnSpPr>
          <p:nvPr/>
        </p:nvCxnSpPr>
        <p:spPr bwMode="auto">
          <a:xfrm rot="16200000" flipH="1">
            <a:off x="7292182" y="2742406"/>
            <a:ext cx="285750" cy="1587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</p:cxnSp>
      <p:sp>
        <p:nvSpPr>
          <p:cNvPr id="217097" name="Rectangle 9"/>
          <p:cNvSpPr>
            <a:spLocks noChangeArrowheads="1"/>
          </p:cNvSpPr>
          <p:nvPr/>
        </p:nvSpPr>
        <p:spPr bwMode="auto">
          <a:xfrm>
            <a:off x="4660900" y="4191000"/>
            <a:ext cx="1663700" cy="8413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u="sng">
                <a:latin typeface="Arial Narrow" pitchFamily="34" charset="0"/>
              </a:rPr>
              <a:t>Customer</a:t>
            </a:r>
          </a:p>
          <a:p>
            <a:pPr algn="ctr"/>
            <a:r>
              <a:rPr lang="en-US">
                <a:latin typeface="Arial Narrow" pitchFamily="34" charset="0"/>
              </a:rPr>
              <a:t>computeBill()</a:t>
            </a:r>
          </a:p>
        </p:txBody>
      </p:sp>
      <p:sp>
        <p:nvSpPr>
          <p:cNvPr id="217098" name="Rectangle 10"/>
          <p:cNvSpPr>
            <a:spLocks noChangeArrowheads="1"/>
          </p:cNvSpPr>
          <p:nvPr/>
        </p:nvSpPr>
        <p:spPr bwMode="auto">
          <a:xfrm>
            <a:off x="7291388" y="4194175"/>
            <a:ext cx="1330325" cy="8413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u="sng">
                <a:latin typeface="Arial Narrow" pitchFamily="34" charset="0"/>
              </a:rPr>
              <a:t>Bill</a:t>
            </a:r>
          </a:p>
          <a:p>
            <a:pPr algn="ctr"/>
            <a:r>
              <a:rPr lang="en-US">
                <a:latin typeface="Arial Narrow" pitchFamily="34" charset="0"/>
              </a:rPr>
              <a:t>compute()</a:t>
            </a:r>
          </a:p>
        </p:txBody>
      </p:sp>
      <p:sp>
        <p:nvSpPr>
          <p:cNvPr id="217099" name="Rectangle 11"/>
          <p:cNvSpPr>
            <a:spLocks noChangeArrowheads="1"/>
          </p:cNvSpPr>
          <p:nvPr/>
        </p:nvSpPr>
        <p:spPr bwMode="auto">
          <a:xfrm>
            <a:off x="4094163" y="5635625"/>
            <a:ext cx="2568575" cy="8413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u="sng">
                <a:latin typeface="Arial Narrow" pitchFamily="34" charset="0"/>
              </a:rPr>
              <a:t>Customer</a:t>
            </a:r>
          </a:p>
          <a:p>
            <a:pPr algn="ctr"/>
            <a:r>
              <a:rPr lang="en-US">
                <a:latin typeface="Arial Narrow" pitchFamily="34" charset="0"/>
              </a:rPr>
              <a:t>computeBill( Orders )</a:t>
            </a:r>
          </a:p>
        </p:txBody>
      </p:sp>
      <p:sp>
        <p:nvSpPr>
          <p:cNvPr id="217100" name="Rectangle 12"/>
          <p:cNvSpPr>
            <a:spLocks noChangeArrowheads="1"/>
          </p:cNvSpPr>
          <p:nvPr/>
        </p:nvSpPr>
        <p:spPr bwMode="auto">
          <a:xfrm>
            <a:off x="7667625" y="5635625"/>
            <a:ext cx="968375" cy="8413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u="sng">
                <a:latin typeface="Arial Narrow" pitchFamily="34" charset="0"/>
              </a:rPr>
              <a:t>Orders</a:t>
            </a:r>
          </a:p>
          <a:p>
            <a:pPr algn="ctr"/>
            <a:r>
              <a:rPr lang="en-US">
                <a:latin typeface="Arial Narrow" pitchFamily="34" charset="0"/>
              </a:rPr>
              <a:t>value()</a:t>
            </a:r>
          </a:p>
        </p:txBody>
      </p:sp>
      <p:cxnSp>
        <p:nvCxnSpPr>
          <p:cNvPr id="217101" name="AutoShape 13"/>
          <p:cNvCxnSpPr>
            <a:cxnSpLocks noChangeShapeType="1"/>
            <a:stCxn id="217099" idx="3"/>
            <a:endCxn id="217100" idx="1"/>
          </p:cNvCxnSpPr>
          <p:nvPr/>
        </p:nvCxnSpPr>
        <p:spPr bwMode="auto">
          <a:xfrm>
            <a:off x="6672263" y="6056313"/>
            <a:ext cx="985837" cy="0"/>
          </a:xfrm>
          <a:prstGeom prst="straightConnector1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arrow" w="med" len="med"/>
          </a:ln>
          <a:effectLst/>
        </p:spPr>
      </p:cxnSp>
      <p:sp>
        <p:nvSpPr>
          <p:cNvPr id="217102" name="Line 14"/>
          <p:cNvSpPr>
            <a:spLocks noChangeShapeType="1"/>
          </p:cNvSpPr>
          <p:nvPr/>
        </p:nvSpPr>
        <p:spPr bwMode="auto">
          <a:xfrm flipV="1">
            <a:off x="1295400" y="1752600"/>
            <a:ext cx="4648200" cy="2057400"/>
          </a:xfrm>
          <a:prstGeom prst="line">
            <a:avLst/>
          </a:prstGeom>
          <a:noFill/>
          <a:ln w="76200" cmpd="tri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103" name="Line 15"/>
          <p:cNvSpPr>
            <a:spLocks noChangeShapeType="1"/>
          </p:cNvSpPr>
          <p:nvPr/>
        </p:nvSpPr>
        <p:spPr bwMode="auto">
          <a:xfrm>
            <a:off x="1219200" y="3886200"/>
            <a:ext cx="2971800" cy="762000"/>
          </a:xfrm>
          <a:prstGeom prst="line">
            <a:avLst/>
          </a:prstGeom>
          <a:noFill/>
          <a:ln w="76200" cmpd="tri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104" name="Line 16"/>
          <p:cNvSpPr>
            <a:spLocks noChangeShapeType="1"/>
          </p:cNvSpPr>
          <p:nvPr/>
        </p:nvSpPr>
        <p:spPr bwMode="auto">
          <a:xfrm>
            <a:off x="1219200" y="3886200"/>
            <a:ext cx="2438400" cy="2209800"/>
          </a:xfrm>
          <a:prstGeom prst="line">
            <a:avLst/>
          </a:prstGeom>
          <a:noFill/>
          <a:ln w="76200" cmpd="tri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105" name="Rectangle 17"/>
          <p:cNvSpPr>
            <a:spLocks noChangeArrowheads="1"/>
          </p:cNvSpPr>
          <p:nvPr/>
        </p:nvSpPr>
        <p:spPr bwMode="auto">
          <a:xfrm>
            <a:off x="1219200" y="2052638"/>
            <a:ext cx="3097213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Arial Narrow" pitchFamily="34" charset="0"/>
              </a:rPr>
              <a:t>(1) Leveraging inheritance</a:t>
            </a:r>
          </a:p>
        </p:txBody>
      </p:sp>
      <p:sp>
        <p:nvSpPr>
          <p:cNvPr id="217106" name="Rectangle 18"/>
          <p:cNvSpPr>
            <a:spLocks noChangeArrowheads="1"/>
          </p:cNvSpPr>
          <p:nvPr/>
        </p:nvSpPr>
        <p:spPr bwMode="auto">
          <a:xfrm>
            <a:off x="1219200" y="5497513"/>
            <a:ext cx="1800225" cy="82232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Arial Narrow" pitchFamily="34" charset="0"/>
              </a:rPr>
              <a:t>(3) Leveraging</a:t>
            </a:r>
          </a:p>
          <a:p>
            <a:r>
              <a:rPr lang="en-US">
                <a:latin typeface="Arial Narrow" pitchFamily="34" charset="0"/>
              </a:rPr>
              <a:t>dependency</a:t>
            </a:r>
          </a:p>
        </p:txBody>
      </p:sp>
      <p:sp>
        <p:nvSpPr>
          <p:cNvPr id="217107" name="Rectangle 19"/>
          <p:cNvSpPr>
            <a:spLocks noChangeArrowheads="1"/>
          </p:cNvSpPr>
          <p:nvPr/>
        </p:nvSpPr>
        <p:spPr bwMode="auto">
          <a:xfrm>
            <a:off x="2493963" y="3444875"/>
            <a:ext cx="1800225" cy="82232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Arial Narrow" pitchFamily="34" charset="0"/>
              </a:rPr>
              <a:t>(2) Leveraging</a:t>
            </a:r>
          </a:p>
          <a:p>
            <a:r>
              <a:rPr lang="en-US">
                <a:latin typeface="Arial Narrow" pitchFamily="34" charset="0"/>
              </a:rPr>
              <a:t>aggregation</a:t>
            </a:r>
          </a:p>
        </p:txBody>
      </p:sp>
      <p:sp>
        <p:nvSpPr>
          <p:cNvPr id="217108" name="AutoShape 20"/>
          <p:cNvSpPr>
            <a:spLocks noChangeArrowheads="1"/>
          </p:cNvSpPr>
          <p:nvPr/>
        </p:nvSpPr>
        <p:spPr bwMode="auto">
          <a:xfrm>
            <a:off x="5943600" y="1295400"/>
            <a:ext cx="2895600" cy="2590800"/>
          </a:xfrm>
          <a:prstGeom prst="roundRect">
            <a:avLst>
              <a:gd name="adj" fmla="val 16667"/>
            </a:avLst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7109" name="AutoShape 21"/>
          <p:cNvSpPr>
            <a:spLocks noChangeArrowheads="1"/>
          </p:cNvSpPr>
          <p:nvPr/>
        </p:nvSpPr>
        <p:spPr bwMode="auto">
          <a:xfrm>
            <a:off x="4191000" y="4038600"/>
            <a:ext cx="4648200" cy="1219200"/>
          </a:xfrm>
          <a:prstGeom prst="roundRect">
            <a:avLst>
              <a:gd name="adj" fmla="val 16667"/>
            </a:avLst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7110" name="AutoShape 22"/>
          <p:cNvSpPr>
            <a:spLocks noChangeArrowheads="1"/>
          </p:cNvSpPr>
          <p:nvPr/>
        </p:nvSpPr>
        <p:spPr bwMode="auto">
          <a:xfrm>
            <a:off x="3657600" y="5486400"/>
            <a:ext cx="5181600" cy="1219200"/>
          </a:xfrm>
          <a:prstGeom prst="roundRect">
            <a:avLst>
              <a:gd name="adj" fmla="val 16667"/>
            </a:avLst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7111" name="Rectangle 23"/>
          <p:cNvSpPr>
            <a:spLocks noChangeArrowheads="1"/>
          </p:cNvSpPr>
          <p:nvPr/>
        </p:nvSpPr>
        <p:spPr bwMode="auto">
          <a:xfrm>
            <a:off x="427038" y="3425825"/>
            <a:ext cx="1663700" cy="841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u="sng">
                <a:latin typeface="Arial Narrow" pitchFamily="34" charset="0"/>
              </a:rPr>
              <a:t>Customer</a:t>
            </a:r>
          </a:p>
          <a:p>
            <a:pPr algn="ctr"/>
            <a:r>
              <a:rPr lang="en-US">
                <a:latin typeface="Arial Narrow" pitchFamily="34" charset="0"/>
              </a:rPr>
              <a:t>computeBill()</a:t>
            </a:r>
          </a:p>
        </p:txBody>
      </p:sp>
    </p:spTree>
    <p:extLst>
      <p:ext uri="{BB962C8B-B14F-4D97-AF65-F5344CB8AC3E}">
        <p14:creationId xmlns:p14="http://schemas.microsoft.com/office/powerpoint/2010/main" val="37369576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7772400" cy="560387"/>
          </a:xfrm>
        </p:spPr>
        <p:txBody>
          <a:bodyPr/>
          <a:lstStyle/>
          <a:p>
            <a:r>
              <a:rPr lang="en-US" sz="2800" dirty="0"/>
              <a:t>How Much Design Detail Before Initial Coding?</a:t>
            </a:r>
          </a:p>
        </p:txBody>
      </p:sp>
      <p:sp>
        <p:nvSpPr>
          <p:cNvPr id="222211" name="Line 3"/>
          <p:cNvSpPr>
            <a:spLocks noChangeShapeType="1"/>
          </p:cNvSpPr>
          <p:nvPr/>
        </p:nvSpPr>
        <p:spPr bwMode="auto">
          <a:xfrm flipV="1">
            <a:off x="1676400" y="914400"/>
            <a:ext cx="0" cy="5334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2212" name="Text Box 4"/>
          <p:cNvSpPr txBox="1">
            <a:spLocks noChangeArrowheads="1"/>
          </p:cNvSpPr>
          <p:nvPr/>
        </p:nvSpPr>
        <p:spPr bwMode="auto">
          <a:xfrm>
            <a:off x="914400" y="5791200"/>
            <a:ext cx="457200" cy="34163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i="1" dirty="0">
                <a:solidFill>
                  <a:schemeClr val="tx2"/>
                </a:solidFill>
                <a:latin typeface="Arial Narrow" pitchFamily="34" charset="0"/>
              </a:rPr>
              <a:t>0%</a:t>
            </a:r>
          </a:p>
        </p:txBody>
      </p:sp>
      <p:sp>
        <p:nvSpPr>
          <p:cNvPr id="222213" name="Text Box 5"/>
          <p:cNvSpPr txBox="1">
            <a:spLocks noChangeArrowheads="1"/>
          </p:cNvSpPr>
          <p:nvPr/>
        </p:nvSpPr>
        <p:spPr bwMode="auto">
          <a:xfrm>
            <a:off x="152400" y="2514600"/>
            <a:ext cx="1600200" cy="1089529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u="sng" dirty="0" smtClean="0">
                <a:solidFill>
                  <a:schemeClr val="tx2"/>
                </a:solidFill>
                <a:latin typeface="Arial Narrow" pitchFamily="34" charset="0"/>
              </a:rPr>
              <a:t>Recommended </a:t>
            </a:r>
            <a:r>
              <a:rPr lang="en-US" u="sng" dirty="0">
                <a:solidFill>
                  <a:schemeClr val="tx2"/>
                </a:solidFill>
                <a:latin typeface="Arial Narrow" pitchFamily="34" charset="0"/>
              </a:rPr>
              <a:t>% of design detail before starting to code</a:t>
            </a:r>
          </a:p>
        </p:txBody>
      </p:sp>
      <p:sp>
        <p:nvSpPr>
          <p:cNvPr id="222214" name="Line 6"/>
          <p:cNvSpPr>
            <a:spLocks noChangeShapeType="1"/>
          </p:cNvSpPr>
          <p:nvPr/>
        </p:nvSpPr>
        <p:spPr bwMode="auto">
          <a:xfrm>
            <a:off x="8153400" y="762000"/>
            <a:ext cx="0" cy="5715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2215" name="Freeform 7"/>
          <p:cNvSpPr>
            <a:spLocks/>
          </p:cNvSpPr>
          <p:nvPr/>
        </p:nvSpPr>
        <p:spPr bwMode="auto">
          <a:xfrm>
            <a:off x="1676400" y="914400"/>
            <a:ext cx="6477000" cy="4876800"/>
          </a:xfrm>
          <a:custGeom>
            <a:avLst/>
            <a:gdLst/>
            <a:ahLst/>
            <a:cxnLst>
              <a:cxn ang="0">
                <a:pos x="0" y="3016"/>
              </a:cxn>
              <a:cxn ang="0">
                <a:pos x="912" y="88"/>
              </a:cxn>
              <a:cxn ang="0">
                <a:pos x="4080" y="2488"/>
              </a:cxn>
            </a:cxnLst>
            <a:rect l="0" t="0" r="r" b="b"/>
            <a:pathLst>
              <a:path w="4080" h="3016">
                <a:moveTo>
                  <a:pt x="0" y="3016"/>
                </a:moveTo>
                <a:cubicBezTo>
                  <a:pt x="116" y="1596"/>
                  <a:pt x="232" y="176"/>
                  <a:pt x="912" y="88"/>
                </a:cubicBezTo>
                <a:cubicBezTo>
                  <a:pt x="1592" y="0"/>
                  <a:pt x="2836" y="1244"/>
                  <a:pt x="4080" y="2488"/>
                </a:cubicBez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2216" name="Rectangle 8"/>
          <p:cNvSpPr>
            <a:spLocks noChangeArrowheads="1"/>
          </p:cNvSpPr>
          <p:nvPr/>
        </p:nvSpPr>
        <p:spPr bwMode="auto">
          <a:xfrm>
            <a:off x="914400" y="6248400"/>
            <a:ext cx="1492250" cy="457200"/>
          </a:xfrm>
          <a:prstGeom prst="rect">
            <a:avLst/>
          </a:prstGeom>
          <a:solidFill>
            <a:schemeClr val="bg1"/>
          </a:solidFill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i="1">
                <a:latin typeface="Arial Narrow" pitchFamily="34" charset="0"/>
              </a:rPr>
              <a:t>Very simple</a:t>
            </a:r>
          </a:p>
        </p:txBody>
      </p:sp>
      <p:sp>
        <p:nvSpPr>
          <p:cNvPr id="222217" name="Rectangle 9"/>
          <p:cNvSpPr>
            <a:spLocks noChangeArrowheads="1"/>
          </p:cNvSpPr>
          <p:nvPr/>
        </p:nvSpPr>
        <p:spPr bwMode="auto">
          <a:xfrm>
            <a:off x="7442200" y="6248400"/>
            <a:ext cx="1701800" cy="457200"/>
          </a:xfrm>
          <a:prstGeom prst="rect">
            <a:avLst/>
          </a:prstGeom>
          <a:solidFill>
            <a:schemeClr val="bg1"/>
          </a:solidFill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n-US" i="1">
                <a:latin typeface="Arial Narrow" pitchFamily="34" charset="0"/>
              </a:rPr>
              <a:t>Very complex</a:t>
            </a:r>
          </a:p>
        </p:txBody>
      </p:sp>
      <p:sp>
        <p:nvSpPr>
          <p:cNvPr id="222218" name="Rectangle 10"/>
          <p:cNvSpPr>
            <a:spLocks noChangeArrowheads="1"/>
          </p:cNvSpPr>
          <p:nvPr/>
        </p:nvSpPr>
        <p:spPr bwMode="auto">
          <a:xfrm>
            <a:off x="2057400" y="1905000"/>
            <a:ext cx="1760538" cy="749300"/>
          </a:xfrm>
          <a:prstGeom prst="rect">
            <a:avLst/>
          </a:prstGeom>
          <a:solidFill>
            <a:schemeClr val="bg1"/>
          </a:solidFill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>
                <a:latin typeface="Arial Narrow" pitchFamily="34" charset="0"/>
              </a:rPr>
              <a:t>Inexperienced</a:t>
            </a:r>
          </a:p>
          <a:p>
            <a:pPr>
              <a:lnSpc>
                <a:spcPct val="90000"/>
              </a:lnSpc>
            </a:pPr>
            <a:r>
              <a:rPr lang="en-US">
                <a:latin typeface="Arial Narrow" pitchFamily="34" charset="0"/>
              </a:rPr>
              <a:t>designer</a:t>
            </a:r>
          </a:p>
        </p:txBody>
      </p:sp>
      <p:sp>
        <p:nvSpPr>
          <p:cNvPr id="222219" name="Freeform 11"/>
          <p:cNvSpPr>
            <a:spLocks/>
          </p:cNvSpPr>
          <p:nvPr/>
        </p:nvSpPr>
        <p:spPr bwMode="auto">
          <a:xfrm>
            <a:off x="1676400" y="762000"/>
            <a:ext cx="6477000" cy="5029200"/>
          </a:xfrm>
          <a:custGeom>
            <a:avLst/>
            <a:gdLst/>
            <a:ahLst/>
            <a:cxnLst>
              <a:cxn ang="0">
                <a:pos x="0" y="3392"/>
              </a:cxn>
              <a:cxn ang="0">
                <a:pos x="3408" y="464"/>
              </a:cxn>
              <a:cxn ang="0">
                <a:pos x="4464" y="608"/>
              </a:cxn>
            </a:cxnLst>
            <a:rect l="0" t="0" r="r" b="b"/>
            <a:pathLst>
              <a:path w="4464" h="3392">
                <a:moveTo>
                  <a:pt x="0" y="3392"/>
                </a:moveTo>
                <a:cubicBezTo>
                  <a:pt x="1332" y="2160"/>
                  <a:pt x="2664" y="928"/>
                  <a:pt x="3408" y="464"/>
                </a:cubicBezTo>
                <a:cubicBezTo>
                  <a:pt x="4152" y="0"/>
                  <a:pt x="4308" y="304"/>
                  <a:pt x="4464" y="608"/>
                </a:cubicBez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2220" name="Rectangle 12"/>
          <p:cNvSpPr>
            <a:spLocks noChangeArrowheads="1"/>
          </p:cNvSpPr>
          <p:nvPr/>
        </p:nvSpPr>
        <p:spPr bwMode="auto">
          <a:xfrm>
            <a:off x="2057400" y="5041900"/>
            <a:ext cx="1577975" cy="749300"/>
          </a:xfrm>
          <a:prstGeom prst="rect">
            <a:avLst/>
          </a:prstGeom>
          <a:solidFill>
            <a:schemeClr val="bg1"/>
          </a:solidFill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>
                <a:latin typeface="Arial Narrow" pitchFamily="34" charset="0"/>
              </a:rPr>
              <a:t>Experienced</a:t>
            </a:r>
          </a:p>
          <a:p>
            <a:pPr>
              <a:lnSpc>
                <a:spcPct val="90000"/>
              </a:lnSpc>
            </a:pPr>
            <a:r>
              <a:rPr lang="en-US">
                <a:latin typeface="Arial Narrow" pitchFamily="34" charset="0"/>
              </a:rPr>
              <a:t>designer</a:t>
            </a:r>
          </a:p>
        </p:txBody>
      </p:sp>
      <p:sp>
        <p:nvSpPr>
          <p:cNvPr id="222221" name="Line 13"/>
          <p:cNvSpPr>
            <a:spLocks noChangeShapeType="1"/>
          </p:cNvSpPr>
          <p:nvPr/>
        </p:nvSpPr>
        <p:spPr bwMode="auto">
          <a:xfrm flipV="1">
            <a:off x="1676400" y="6248400"/>
            <a:ext cx="6781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2222" name="Text Box 14"/>
          <p:cNvSpPr txBox="1">
            <a:spLocks noChangeArrowheads="1"/>
          </p:cNvSpPr>
          <p:nvPr/>
        </p:nvSpPr>
        <p:spPr bwMode="auto">
          <a:xfrm>
            <a:off x="762000" y="877568"/>
            <a:ext cx="838200" cy="34163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i="1" dirty="0">
                <a:solidFill>
                  <a:schemeClr val="tx2"/>
                </a:solidFill>
                <a:latin typeface="Arial Narrow" pitchFamily="34" charset="0"/>
              </a:rPr>
              <a:t>100%</a:t>
            </a:r>
          </a:p>
        </p:txBody>
      </p:sp>
      <p:sp>
        <p:nvSpPr>
          <p:cNvPr id="222223" name="Rectangle 15"/>
          <p:cNvSpPr>
            <a:spLocks noChangeArrowheads="1"/>
          </p:cNvSpPr>
          <p:nvPr/>
        </p:nvSpPr>
        <p:spPr bwMode="auto">
          <a:xfrm>
            <a:off x="3805238" y="6248400"/>
            <a:ext cx="2290762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u="sng">
                <a:latin typeface="Arial Narrow" pitchFamily="34" charset="0"/>
              </a:rPr>
              <a:t>Type of application</a:t>
            </a:r>
          </a:p>
        </p:txBody>
      </p:sp>
      <p:sp>
        <p:nvSpPr>
          <p:cNvPr id="222224" name="Line 16"/>
          <p:cNvSpPr>
            <a:spLocks noChangeShapeType="1"/>
          </p:cNvSpPr>
          <p:nvPr/>
        </p:nvSpPr>
        <p:spPr bwMode="auto">
          <a:xfrm>
            <a:off x="3962400" y="1295400"/>
            <a:ext cx="1600200" cy="373380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 type="arrow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2225" name="Line 17"/>
          <p:cNvSpPr>
            <a:spLocks noChangeShapeType="1"/>
          </p:cNvSpPr>
          <p:nvPr/>
        </p:nvSpPr>
        <p:spPr bwMode="auto">
          <a:xfrm flipH="1">
            <a:off x="5638800" y="1295400"/>
            <a:ext cx="2286000" cy="365760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 type="arrow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2226" name="Rectangle 18"/>
          <p:cNvSpPr>
            <a:spLocks noChangeArrowheads="1"/>
          </p:cNvSpPr>
          <p:nvPr/>
        </p:nvSpPr>
        <p:spPr bwMode="auto">
          <a:xfrm>
            <a:off x="4343400" y="4132263"/>
            <a:ext cx="2667000" cy="1552575"/>
          </a:xfrm>
          <a:prstGeom prst="rect">
            <a:avLst/>
          </a:prstGeom>
          <a:solidFill>
            <a:schemeClr val="bg1"/>
          </a:solidFill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>
                <a:latin typeface="Arial Narrow" pitchFamily="34" charset="0"/>
              </a:rPr>
              <a:t>Diminishing ability</a:t>
            </a:r>
          </a:p>
          <a:p>
            <a:pPr algn="ctr">
              <a:lnSpc>
                <a:spcPct val="80000"/>
              </a:lnSpc>
            </a:pPr>
            <a:r>
              <a:rPr lang="en-US">
                <a:latin typeface="Arial Narrow" pitchFamily="34" charset="0"/>
              </a:rPr>
              <a:t>of designer to envisage consequences of design decision.</a:t>
            </a:r>
          </a:p>
        </p:txBody>
      </p:sp>
    </p:spTree>
    <p:extLst>
      <p:ext uri="{BB962C8B-B14F-4D97-AF65-F5344CB8AC3E}">
        <p14:creationId xmlns:p14="http://schemas.microsoft.com/office/powerpoint/2010/main" val="2821336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Points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Following are the major design goals at detail design stage:</a:t>
            </a:r>
          </a:p>
          <a:p>
            <a:pPr lvl="1"/>
            <a:r>
              <a:rPr lang="en-US" dirty="0" smtClean="0"/>
              <a:t>Correctness and sufficiency</a:t>
            </a:r>
          </a:p>
          <a:p>
            <a:pPr lvl="1"/>
            <a:r>
              <a:rPr lang="en-US" dirty="0" smtClean="0"/>
              <a:t>Robustness</a:t>
            </a:r>
          </a:p>
          <a:p>
            <a:pPr lvl="1"/>
            <a:r>
              <a:rPr lang="en-US" smtClean="0"/>
              <a:t>Reusability</a:t>
            </a:r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6032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Correctness and Sufficiency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Design Goal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12201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title"/>
          </p:nvPr>
        </p:nvSpPr>
        <p:spPr>
          <a:xfrm>
            <a:off x="2243138" y="2420472"/>
            <a:ext cx="4479111" cy="523220"/>
          </a:xfrm>
        </p:spPr>
        <p:txBody>
          <a:bodyPr wrap="none">
            <a:spAutoFit/>
          </a:bodyPr>
          <a:lstStyle/>
          <a:p>
            <a:pPr algn="l"/>
            <a:r>
              <a:rPr lang="en-US" sz="2800" i="1" u="none" dirty="0"/>
              <a:t>Key Concept: </a:t>
            </a:r>
            <a:r>
              <a:rPr lang="en-US" sz="2800" i="1" u="none" dirty="0">
                <a:sym typeface="Wingdings" pitchFamily="2" charset="2"/>
              </a:rPr>
              <a:t></a:t>
            </a:r>
            <a:r>
              <a:rPr lang="en-US" sz="2800" i="1" u="none" dirty="0"/>
              <a:t>  </a:t>
            </a:r>
            <a:r>
              <a:rPr lang="en-US" sz="2800" dirty="0" smtClean="0"/>
              <a:t>Correctness</a:t>
            </a:r>
            <a:endParaRPr lang="en-US" sz="2800" u="none" dirty="0"/>
          </a:p>
        </p:txBody>
      </p:sp>
      <p:sp>
        <p:nvSpPr>
          <p:cNvPr id="205827" name="Rectangle 3"/>
          <p:cNvSpPr>
            <a:spLocks noChangeArrowheads="1"/>
          </p:cNvSpPr>
          <p:nvPr/>
        </p:nvSpPr>
        <p:spPr bwMode="auto">
          <a:xfrm>
            <a:off x="1498600" y="3124200"/>
            <a:ext cx="6350000" cy="137318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 b="1" dirty="0">
                <a:latin typeface="Arial Narrow" pitchFamily="34" charset="0"/>
              </a:rPr>
              <a:t>Goal: That each artifact satisfies designated requirements, and that together they satisfy all of the application’s requirements.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Correctness and Sufficiency</a:t>
            </a:r>
            <a:endParaRPr kumimoji="0" lang="en-US" sz="42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597209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1" name="Text Box 3"/>
          <p:cNvSpPr txBox="1">
            <a:spLocks noChangeArrowheads="1"/>
          </p:cNvSpPr>
          <p:nvPr/>
        </p:nvSpPr>
        <p:spPr bwMode="auto">
          <a:xfrm>
            <a:off x="2362200" y="1708150"/>
            <a:ext cx="2438400" cy="1187450"/>
          </a:xfrm>
          <a:prstGeom prst="rect">
            <a:avLst/>
          </a:prstGeom>
          <a:solidFill>
            <a:srgbClr val="99CCFF"/>
          </a:solidFill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latin typeface="Arial Narrow" pitchFamily="34" charset="0"/>
              </a:rPr>
              <a:t>A design </a:t>
            </a:r>
            <a:r>
              <a:rPr lang="en-US" u="sng" dirty="0">
                <a:latin typeface="Arial Narrow" pitchFamily="34" charset="0"/>
              </a:rPr>
              <a:t>sufficient</a:t>
            </a:r>
            <a:r>
              <a:rPr lang="en-US" dirty="0">
                <a:latin typeface="Arial Narrow" pitchFamily="34" charset="0"/>
              </a:rPr>
              <a:t> to implement the requirements.</a:t>
            </a:r>
          </a:p>
        </p:txBody>
      </p:sp>
      <p:sp>
        <p:nvSpPr>
          <p:cNvPr id="206852" name="Text Box 4"/>
          <p:cNvSpPr txBox="1">
            <a:spLocks noChangeArrowheads="1"/>
          </p:cNvSpPr>
          <p:nvPr/>
        </p:nvSpPr>
        <p:spPr bwMode="auto">
          <a:xfrm>
            <a:off x="6718300" y="2043113"/>
            <a:ext cx="1968500" cy="547687"/>
          </a:xfrm>
          <a:prstGeom prst="rect">
            <a:avLst/>
          </a:prstGeom>
          <a:solidFill>
            <a:srgbClr val="99CCFF"/>
          </a:solidFill>
          <a:ln w="19050">
            <a:noFill/>
            <a:miter lim="800000"/>
            <a:headEnd/>
            <a:tailEnd/>
          </a:ln>
          <a:effectLst/>
        </p:spPr>
        <p:txBody>
          <a:bodyPr wrap="none" bIns="137160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Arial Narrow" pitchFamily="34" charset="0"/>
              </a:rPr>
              <a:t>a </a:t>
            </a:r>
            <a:r>
              <a:rPr lang="en-US" u="sng">
                <a:latin typeface="Arial Narrow" pitchFamily="34" charset="0"/>
              </a:rPr>
              <a:t>correct</a:t>
            </a:r>
            <a:r>
              <a:rPr lang="en-US">
                <a:latin typeface="Arial Narrow" pitchFamily="34" charset="0"/>
              </a:rPr>
              <a:t> design</a:t>
            </a:r>
          </a:p>
        </p:txBody>
      </p:sp>
      <p:cxnSp>
        <p:nvCxnSpPr>
          <p:cNvPr id="206853" name="AutoShape 5"/>
          <p:cNvCxnSpPr>
            <a:cxnSpLocks noChangeShapeType="1"/>
            <a:stCxn id="206851" idx="3"/>
            <a:endCxn id="206852" idx="1"/>
          </p:cNvCxnSpPr>
          <p:nvPr/>
        </p:nvCxnSpPr>
        <p:spPr bwMode="auto">
          <a:xfrm>
            <a:off x="4800600" y="2301875"/>
            <a:ext cx="1917700" cy="15082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206854" name="Rectangle 6"/>
          <p:cNvSpPr>
            <a:spLocks noChangeArrowheads="1"/>
          </p:cNvSpPr>
          <p:nvPr/>
        </p:nvSpPr>
        <p:spPr bwMode="auto">
          <a:xfrm>
            <a:off x="5029200" y="1676400"/>
            <a:ext cx="1436688" cy="82232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latin typeface="Arial Narrow" pitchFamily="34" charset="0"/>
              </a:rPr>
              <a:t>Sometimes</a:t>
            </a:r>
          </a:p>
          <a:p>
            <a:r>
              <a:rPr lang="en-US" dirty="0">
                <a:latin typeface="Arial Narrow" pitchFamily="34" charset="0"/>
              </a:rPr>
              <a:t>called …</a:t>
            </a:r>
          </a:p>
        </p:txBody>
      </p:sp>
      <p:sp>
        <p:nvSpPr>
          <p:cNvPr id="206855" name="Text Box 7"/>
          <p:cNvSpPr txBox="1">
            <a:spLocks noChangeArrowheads="1"/>
          </p:cNvSpPr>
          <p:nvPr/>
        </p:nvSpPr>
        <p:spPr bwMode="auto">
          <a:xfrm>
            <a:off x="2133600" y="3657600"/>
            <a:ext cx="2895600" cy="822325"/>
          </a:xfrm>
          <a:prstGeom prst="rect">
            <a:avLst/>
          </a:prstGeom>
          <a:solidFill>
            <a:srgbClr val="99CCFF"/>
          </a:solidFill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Arial Narrow" pitchFamily="34" charset="0"/>
              </a:rPr>
              <a:t>the design must be entirely </a:t>
            </a:r>
            <a:r>
              <a:rPr lang="en-US" u="sng">
                <a:latin typeface="Arial Narrow" pitchFamily="34" charset="0"/>
              </a:rPr>
              <a:t>understandable</a:t>
            </a:r>
          </a:p>
        </p:txBody>
      </p:sp>
      <p:sp>
        <p:nvSpPr>
          <p:cNvPr id="206856" name="Rectangle 8"/>
          <p:cNvSpPr>
            <a:spLocks noChangeArrowheads="1"/>
          </p:cNvSpPr>
          <p:nvPr/>
        </p:nvSpPr>
        <p:spPr bwMode="auto">
          <a:xfrm>
            <a:off x="622300" y="3962400"/>
            <a:ext cx="1968500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latin typeface="Arial Narrow" pitchFamily="34" charset="0"/>
              </a:rPr>
              <a:t>It follows that …</a:t>
            </a:r>
          </a:p>
        </p:txBody>
      </p:sp>
      <p:cxnSp>
        <p:nvCxnSpPr>
          <p:cNvPr id="206857" name="AutoShape 9"/>
          <p:cNvCxnSpPr>
            <a:cxnSpLocks noChangeShapeType="1"/>
            <a:stCxn id="206851" idx="2"/>
            <a:endCxn id="206855" idx="0"/>
          </p:cNvCxnSpPr>
          <p:nvPr/>
        </p:nvCxnSpPr>
        <p:spPr bwMode="auto">
          <a:xfrm rot="5400000">
            <a:off x="3200400" y="3276600"/>
            <a:ext cx="762000" cy="1588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206858" name="Text Box 10"/>
          <p:cNvSpPr txBox="1">
            <a:spLocks noChangeArrowheads="1"/>
          </p:cNvSpPr>
          <p:nvPr/>
        </p:nvSpPr>
        <p:spPr bwMode="auto">
          <a:xfrm>
            <a:off x="2743200" y="5638800"/>
            <a:ext cx="1676400" cy="822325"/>
          </a:xfrm>
          <a:prstGeom prst="rect">
            <a:avLst/>
          </a:prstGeom>
          <a:solidFill>
            <a:srgbClr val="99CCFF"/>
          </a:solidFill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Arial Narrow" pitchFamily="34" charset="0"/>
              </a:rPr>
              <a:t>the design very </a:t>
            </a:r>
            <a:r>
              <a:rPr lang="en-US" u="sng">
                <a:latin typeface="Arial Narrow" pitchFamily="34" charset="0"/>
              </a:rPr>
              <a:t>modular</a:t>
            </a:r>
          </a:p>
        </p:txBody>
      </p:sp>
      <p:cxnSp>
        <p:nvCxnSpPr>
          <p:cNvPr id="206859" name="AutoShape 11"/>
          <p:cNvCxnSpPr>
            <a:cxnSpLocks noChangeShapeType="1"/>
            <a:stCxn id="206855" idx="2"/>
            <a:endCxn id="206858" idx="0"/>
          </p:cNvCxnSpPr>
          <p:nvPr/>
        </p:nvCxnSpPr>
        <p:spPr bwMode="auto">
          <a:xfrm rot="5400000">
            <a:off x="3001962" y="5059363"/>
            <a:ext cx="1158875" cy="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206860" name="Rectangle 12"/>
          <p:cNvSpPr>
            <a:spLocks noChangeArrowheads="1"/>
          </p:cNvSpPr>
          <p:nvPr/>
        </p:nvSpPr>
        <p:spPr bwMode="auto">
          <a:xfrm>
            <a:off x="304800" y="5273675"/>
            <a:ext cx="3200400" cy="82232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dirty="0">
                <a:latin typeface="Arial Narrow" pitchFamily="34" charset="0"/>
              </a:rPr>
              <a:t>A common way to achieve this is to make …</a:t>
            </a:r>
          </a:p>
        </p:txBody>
      </p:sp>
      <p:sp>
        <p:nvSpPr>
          <p:cNvPr id="206861" name="Rectangle 13"/>
          <p:cNvSpPr>
            <a:spLocks noChangeArrowheads="1"/>
          </p:cNvSpPr>
          <p:nvPr/>
        </p:nvSpPr>
        <p:spPr bwMode="auto">
          <a:xfrm>
            <a:off x="1219200" y="1692275"/>
            <a:ext cx="1198563" cy="82232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latin typeface="Arial Narrow" pitchFamily="34" charset="0"/>
              </a:rPr>
              <a:t>Minimum</a:t>
            </a:r>
          </a:p>
          <a:p>
            <a:r>
              <a:rPr lang="en-US" dirty="0">
                <a:latin typeface="Arial Narrow" pitchFamily="34" charset="0"/>
              </a:rPr>
              <a:t>goal:</a:t>
            </a: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Correctness and Sufficiency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03961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Ways to assure correctness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Make the design modular</a:t>
            </a:r>
          </a:p>
          <a:p>
            <a:pPr lvl="2"/>
            <a:r>
              <a:rPr lang="en-US" dirty="0" smtClean="0"/>
              <a:t>Domain classes and non-domain classes</a:t>
            </a:r>
          </a:p>
          <a:p>
            <a:pPr lvl="2"/>
            <a:r>
              <a:rPr lang="en-US" dirty="0" smtClean="0"/>
              <a:t>Identify domain classes from sequence diagrams of use cases</a:t>
            </a:r>
          </a:p>
          <a:p>
            <a:pPr lvl="1"/>
            <a:r>
              <a:rPr lang="en-US" dirty="0" smtClean="0"/>
              <a:t>Use invariants and impose the invariants with private attributes and setter methods (exceptions)</a:t>
            </a:r>
          </a:p>
          <a:p>
            <a:pPr lvl="1"/>
            <a:r>
              <a:rPr lang="en-US" dirty="0" smtClean="0"/>
              <a:t>Use interface at class and package level</a:t>
            </a:r>
          </a:p>
          <a:p>
            <a:pPr lvl="1"/>
            <a:r>
              <a:rPr lang="en-US" dirty="0" smtClean="0"/>
              <a:t>Perform Refactoring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06706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ChangeArrowheads="1"/>
          </p:cNvSpPr>
          <p:nvPr/>
        </p:nvSpPr>
        <p:spPr bwMode="auto">
          <a:xfrm>
            <a:off x="3657600" y="4648200"/>
            <a:ext cx="5334000" cy="2057400"/>
          </a:xfrm>
          <a:prstGeom prst="rect">
            <a:avLst/>
          </a:prstGeom>
          <a:solidFill>
            <a:srgbClr val="99CC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947" name="Rectangle 3"/>
          <p:cNvSpPr>
            <a:spLocks noChangeArrowheads="1"/>
          </p:cNvSpPr>
          <p:nvPr/>
        </p:nvSpPr>
        <p:spPr bwMode="auto">
          <a:xfrm>
            <a:off x="2438400" y="838200"/>
            <a:ext cx="6553200" cy="3352800"/>
          </a:xfrm>
          <a:prstGeom prst="rect">
            <a:avLst/>
          </a:prstGeom>
          <a:solidFill>
            <a:srgbClr val="99CC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949" name="Rectangle 5"/>
          <p:cNvSpPr>
            <a:spLocks noChangeArrowheads="1"/>
          </p:cNvSpPr>
          <p:nvPr/>
        </p:nvSpPr>
        <p:spPr bwMode="auto">
          <a:xfrm>
            <a:off x="325438" y="3079750"/>
            <a:ext cx="1873250" cy="33972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solidFill>
                  <a:srgbClr val="969696"/>
                </a:solidFill>
                <a:latin typeface="Arial Narrow" pitchFamily="34" charset="0"/>
              </a:rPr>
              <a:t>Shipment</a:t>
            </a:r>
          </a:p>
          <a:p>
            <a:pPr algn="ctr"/>
            <a:r>
              <a:rPr lang="en-US" dirty="0" err="1">
                <a:solidFill>
                  <a:srgbClr val="969696"/>
                </a:solidFill>
                <a:latin typeface="Arial Narrow" pitchFamily="34" charset="0"/>
              </a:rPr>
              <a:t>setVehicle</a:t>
            </a:r>
            <a:r>
              <a:rPr lang="en-US" dirty="0">
                <a:solidFill>
                  <a:srgbClr val="969696"/>
                </a:solidFill>
                <a:latin typeface="Arial Narrow" pitchFamily="34" charset="0"/>
              </a:rPr>
              <a:t>()</a:t>
            </a:r>
          </a:p>
          <a:p>
            <a:pPr algn="ctr"/>
            <a:r>
              <a:rPr lang="en-US" dirty="0">
                <a:solidFill>
                  <a:srgbClr val="969696"/>
                </a:solidFill>
                <a:latin typeface="Arial Narrow" pitchFamily="34" charset="0"/>
              </a:rPr>
              <a:t>perishable()</a:t>
            </a:r>
          </a:p>
          <a:p>
            <a:pPr algn="ctr"/>
            <a:r>
              <a:rPr lang="en-US" dirty="0" err="1">
                <a:solidFill>
                  <a:srgbClr val="969696"/>
                </a:solidFill>
                <a:latin typeface="Arial Narrow" pitchFamily="34" charset="0"/>
              </a:rPr>
              <a:t>getWidth</a:t>
            </a:r>
            <a:r>
              <a:rPr lang="en-US" dirty="0">
                <a:solidFill>
                  <a:srgbClr val="969696"/>
                </a:solidFill>
                <a:latin typeface="Arial Narrow" pitchFamily="34" charset="0"/>
              </a:rPr>
              <a:t>()</a:t>
            </a:r>
          </a:p>
          <a:p>
            <a:pPr algn="ctr"/>
            <a:r>
              <a:rPr lang="en-US" dirty="0" err="1">
                <a:solidFill>
                  <a:srgbClr val="969696"/>
                </a:solidFill>
                <a:latin typeface="Arial Narrow" pitchFamily="34" charset="0"/>
              </a:rPr>
              <a:t>printRoute</a:t>
            </a:r>
            <a:r>
              <a:rPr lang="en-US" dirty="0">
                <a:solidFill>
                  <a:srgbClr val="969696"/>
                </a:solidFill>
                <a:latin typeface="Arial Narrow" pitchFamily="34" charset="0"/>
              </a:rPr>
              <a:t>()</a:t>
            </a:r>
          </a:p>
          <a:p>
            <a:pPr algn="ctr"/>
            <a:r>
              <a:rPr lang="en-US" dirty="0" err="1">
                <a:solidFill>
                  <a:srgbClr val="969696"/>
                </a:solidFill>
                <a:latin typeface="Arial Narrow" pitchFamily="34" charset="0"/>
              </a:rPr>
              <a:t>describeType</a:t>
            </a:r>
            <a:r>
              <a:rPr lang="en-US" dirty="0">
                <a:solidFill>
                  <a:srgbClr val="969696"/>
                </a:solidFill>
                <a:latin typeface="Arial Narrow" pitchFamily="34" charset="0"/>
              </a:rPr>
              <a:t>()</a:t>
            </a:r>
          </a:p>
          <a:p>
            <a:pPr algn="ctr"/>
            <a:r>
              <a:rPr lang="en-US" dirty="0" err="1">
                <a:solidFill>
                  <a:srgbClr val="969696"/>
                </a:solidFill>
                <a:latin typeface="Arial Narrow" pitchFamily="34" charset="0"/>
              </a:rPr>
              <a:t>getLength</a:t>
            </a:r>
            <a:r>
              <a:rPr lang="en-US" dirty="0">
                <a:solidFill>
                  <a:srgbClr val="969696"/>
                </a:solidFill>
                <a:latin typeface="Arial Narrow" pitchFamily="34" charset="0"/>
              </a:rPr>
              <a:t>()</a:t>
            </a:r>
          </a:p>
          <a:p>
            <a:pPr algn="ctr"/>
            <a:r>
              <a:rPr lang="en-US" dirty="0" err="1">
                <a:solidFill>
                  <a:srgbClr val="969696"/>
                </a:solidFill>
                <a:latin typeface="Arial Narrow" pitchFamily="34" charset="0"/>
              </a:rPr>
              <a:t>getDuration</a:t>
            </a:r>
            <a:r>
              <a:rPr lang="en-US" dirty="0">
                <a:solidFill>
                  <a:srgbClr val="969696"/>
                </a:solidFill>
                <a:latin typeface="Arial Narrow" pitchFamily="34" charset="0"/>
              </a:rPr>
              <a:t>()</a:t>
            </a:r>
            <a:endParaRPr lang="en-US" u="sng" dirty="0">
              <a:solidFill>
                <a:srgbClr val="969696"/>
              </a:solidFill>
              <a:latin typeface="Arial Narrow" pitchFamily="34" charset="0"/>
            </a:endParaRPr>
          </a:p>
          <a:p>
            <a:pPr algn="ctr"/>
            <a:r>
              <a:rPr lang="en-US" dirty="0" err="1">
                <a:solidFill>
                  <a:srgbClr val="969696"/>
                </a:solidFill>
                <a:latin typeface="Arial Narrow" pitchFamily="34" charset="0"/>
              </a:rPr>
              <a:t>setType</a:t>
            </a:r>
            <a:r>
              <a:rPr lang="en-US" dirty="0">
                <a:solidFill>
                  <a:srgbClr val="969696"/>
                </a:solidFill>
                <a:latin typeface="Arial Narrow" pitchFamily="34" charset="0"/>
              </a:rPr>
              <a:t>()</a:t>
            </a:r>
            <a:endParaRPr lang="en-US" u="sng" dirty="0">
              <a:solidFill>
                <a:srgbClr val="969696"/>
              </a:solidFill>
              <a:latin typeface="Arial Narrow" pitchFamily="34" charset="0"/>
            </a:endParaRPr>
          </a:p>
        </p:txBody>
      </p:sp>
      <p:sp>
        <p:nvSpPr>
          <p:cNvPr id="210950" name="Rectangle 6"/>
          <p:cNvSpPr>
            <a:spLocks noChangeArrowheads="1"/>
          </p:cNvSpPr>
          <p:nvPr/>
        </p:nvSpPr>
        <p:spPr bwMode="auto">
          <a:xfrm>
            <a:off x="4940300" y="3581400"/>
            <a:ext cx="1262063" cy="4762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>
                <a:latin typeface="Arial Narrow" pitchFamily="34" charset="0"/>
              </a:rPr>
              <a:t>Shipment</a:t>
            </a:r>
          </a:p>
        </p:txBody>
      </p:sp>
      <p:sp>
        <p:nvSpPr>
          <p:cNvPr id="210951" name="Rectangle 7"/>
          <p:cNvSpPr>
            <a:spLocks noChangeArrowheads="1"/>
          </p:cNvSpPr>
          <p:nvPr/>
        </p:nvSpPr>
        <p:spPr bwMode="auto">
          <a:xfrm>
            <a:off x="2590800" y="990600"/>
            <a:ext cx="1512888" cy="15716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lgDash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u="sng">
                <a:latin typeface="Arial Narrow" pitchFamily="34" charset="0"/>
              </a:rPr>
              <a:t>Dimensions</a:t>
            </a:r>
          </a:p>
          <a:p>
            <a:pPr algn="ctr"/>
            <a:r>
              <a:rPr lang="en-US">
                <a:latin typeface="Arial Narrow" pitchFamily="34" charset="0"/>
              </a:rPr>
              <a:t>getWidth()</a:t>
            </a:r>
          </a:p>
          <a:p>
            <a:pPr algn="ctr"/>
            <a:r>
              <a:rPr lang="en-US">
                <a:latin typeface="Arial Narrow" pitchFamily="34" charset="0"/>
              </a:rPr>
              <a:t>getLength()</a:t>
            </a:r>
          </a:p>
          <a:p>
            <a:pPr algn="ctr"/>
            <a:r>
              <a:rPr lang="en-US">
                <a:latin typeface="Arial Narrow" pitchFamily="34" charset="0"/>
              </a:rPr>
              <a:t>getWeight()</a:t>
            </a:r>
          </a:p>
        </p:txBody>
      </p:sp>
      <p:sp>
        <p:nvSpPr>
          <p:cNvPr id="210952" name="Rectangle 8"/>
          <p:cNvSpPr>
            <a:spLocks noChangeArrowheads="1"/>
          </p:cNvSpPr>
          <p:nvPr/>
        </p:nvSpPr>
        <p:spPr bwMode="auto">
          <a:xfrm>
            <a:off x="4286250" y="990600"/>
            <a:ext cx="2571750" cy="15716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lgDash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u="sng">
                <a:latin typeface="Arial Narrow" pitchFamily="34" charset="0"/>
              </a:rPr>
              <a:t>TransportationMeans</a:t>
            </a:r>
          </a:p>
          <a:p>
            <a:pPr algn="ctr"/>
            <a:r>
              <a:rPr lang="en-US">
                <a:latin typeface="Arial Narrow" pitchFamily="34" charset="0"/>
              </a:rPr>
              <a:t>getDuration()</a:t>
            </a:r>
          </a:p>
          <a:p>
            <a:pPr algn="ctr"/>
            <a:r>
              <a:rPr lang="en-US">
                <a:latin typeface="Arial Narrow" pitchFamily="34" charset="0"/>
              </a:rPr>
              <a:t>setVehicle()</a:t>
            </a:r>
          </a:p>
          <a:p>
            <a:pPr algn="ctr"/>
            <a:r>
              <a:rPr lang="en-US">
                <a:latin typeface="Arial Narrow" pitchFamily="34" charset="0"/>
              </a:rPr>
              <a:t>printRoute()</a:t>
            </a:r>
          </a:p>
        </p:txBody>
      </p:sp>
      <p:sp>
        <p:nvSpPr>
          <p:cNvPr id="210953" name="Rectangle 9"/>
          <p:cNvSpPr>
            <a:spLocks noChangeArrowheads="1"/>
          </p:cNvSpPr>
          <p:nvPr/>
        </p:nvSpPr>
        <p:spPr bwMode="auto">
          <a:xfrm>
            <a:off x="6999288" y="990600"/>
            <a:ext cx="1873250" cy="15716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lgDash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u="sng">
                <a:latin typeface="Arial Narrow" pitchFamily="34" charset="0"/>
              </a:rPr>
              <a:t>GoodsType</a:t>
            </a:r>
          </a:p>
          <a:p>
            <a:pPr algn="ctr"/>
            <a:r>
              <a:rPr lang="en-US">
                <a:latin typeface="Arial Narrow" pitchFamily="34" charset="0"/>
              </a:rPr>
              <a:t>describeType()</a:t>
            </a:r>
          </a:p>
          <a:p>
            <a:pPr algn="ctr"/>
            <a:r>
              <a:rPr lang="en-US">
                <a:latin typeface="Arial Narrow" pitchFamily="34" charset="0"/>
              </a:rPr>
              <a:t>setType()</a:t>
            </a:r>
          </a:p>
          <a:p>
            <a:pPr algn="ctr"/>
            <a:r>
              <a:rPr lang="en-US">
                <a:latin typeface="Arial Narrow" pitchFamily="34" charset="0"/>
              </a:rPr>
              <a:t>perishable()</a:t>
            </a:r>
          </a:p>
        </p:txBody>
      </p:sp>
      <p:sp>
        <p:nvSpPr>
          <p:cNvPr id="210954" name="AutoShape 10"/>
          <p:cNvSpPr>
            <a:spLocks noChangeArrowheads="1"/>
          </p:cNvSpPr>
          <p:nvPr/>
        </p:nvSpPr>
        <p:spPr bwMode="auto">
          <a:xfrm>
            <a:off x="3117850" y="2590800"/>
            <a:ext cx="304800" cy="30480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955" name="AutoShape 11"/>
          <p:cNvSpPr>
            <a:spLocks noChangeArrowheads="1"/>
          </p:cNvSpPr>
          <p:nvPr/>
        </p:nvSpPr>
        <p:spPr bwMode="auto">
          <a:xfrm>
            <a:off x="5419725" y="2590800"/>
            <a:ext cx="304800" cy="30480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956" name="AutoShape 12"/>
          <p:cNvSpPr>
            <a:spLocks noChangeArrowheads="1"/>
          </p:cNvSpPr>
          <p:nvPr/>
        </p:nvSpPr>
        <p:spPr bwMode="auto">
          <a:xfrm>
            <a:off x="7772400" y="2590800"/>
            <a:ext cx="304800" cy="30480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10957" name="AutoShape 13"/>
          <p:cNvCxnSpPr>
            <a:cxnSpLocks noChangeShapeType="1"/>
            <a:stCxn id="210954" idx="3"/>
            <a:endCxn id="210950" idx="0"/>
          </p:cNvCxnSpPr>
          <p:nvPr/>
        </p:nvCxnSpPr>
        <p:spPr bwMode="auto">
          <a:xfrm rot="16200000" flipH="1">
            <a:off x="4087813" y="2087562"/>
            <a:ext cx="666750" cy="2301875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prstDash val="lgDash"/>
            <a:miter lim="800000"/>
            <a:headEnd/>
            <a:tailEnd/>
          </a:ln>
          <a:effectLst/>
        </p:spPr>
      </p:cxnSp>
      <p:cxnSp>
        <p:nvCxnSpPr>
          <p:cNvPr id="210958" name="AutoShape 14"/>
          <p:cNvCxnSpPr>
            <a:cxnSpLocks noChangeShapeType="1"/>
            <a:stCxn id="210955" idx="3"/>
            <a:endCxn id="210950" idx="0"/>
          </p:cNvCxnSpPr>
          <p:nvPr/>
        </p:nvCxnSpPr>
        <p:spPr bwMode="auto">
          <a:xfrm rot="5400000">
            <a:off x="5238750" y="3238500"/>
            <a:ext cx="666750" cy="0"/>
          </a:xfrm>
          <a:prstGeom prst="straightConnector1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/>
          </a:ln>
          <a:effectLst/>
        </p:spPr>
      </p:cxnSp>
      <p:cxnSp>
        <p:nvCxnSpPr>
          <p:cNvPr id="210959" name="AutoShape 15"/>
          <p:cNvCxnSpPr>
            <a:cxnSpLocks noChangeShapeType="1"/>
            <a:stCxn id="210956" idx="3"/>
            <a:endCxn id="210950" idx="0"/>
          </p:cNvCxnSpPr>
          <p:nvPr/>
        </p:nvCxnSpPr>
        <p:spPr bwMode="auto">
          <a:xfrm rot="5400000">
            <a:off x="6415088" y="2062162"/>
            <a:ext cx="666750" cy="2352675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prstDash val="lgDash"/>
            <a:miter lim="800000"/>
            <a:headEnd/>
            <a:tailEnd/>
          </a:ln>
          <a:effectLst/>
        </p:spPr>
      </p:cxnSp>
      <p:sp>
        <p:nvSpPr>
          <p:cNvPr id="210960" name="Rectangle 16"/>
          <p:cNvSpPr>
            <a:spLocks noChangeArrowheads="1"/>
          </p:cNvSpPr>
          <p:nvPr/>
        </p:nvSpPr>
        <p:spPr bwMode="auto">
          <a:xfrm>
            <a:off x="3863975" y="5467350"/>
            <a:ext cx="1262063" cy="4762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>
                <a:latin typeface="Arial Narrow" pitchFamily="34" charset="0"/>
              </a:rPr>
              <a:t>Shipment</a:t>
            </a:r>
          </a:p>
        </p:txBody>
      </p:sp>
      <p:sp>
        <p:nvSpPr>
          <p:cNvPr id="210961" name="Rectangle 17"/>
          <p:cNvSpPr>
            <a:spLocks noChangeArrowheads="1"/>
          </p:cNvSpPr>
          <p:nvPr/>
        </p:nvSpPr>
        <p:spPr bwMode="auto">
          <a:xfrm>
            <a:off x="6400800" y="4795838"/>
            <a:ext cx="1493838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Arial Narrow" pitchFamily="34" charset="0"/>
              </a:rPr>
              <a:t>Dimensions</a:t>
            </a:r>
          </a:p>
        </p:txBody>
      </p:sp>
      <p:sp>
        <p:nvSpPr>
          <p:cNvPr id="210962" name="Rectangle 18"/>
          <p:cNvSpPr>
            <a:spLocks noChangeArrowheads="1"/>
          </p:cNvSpPr>
          <p:nvPr/>
        </p:nvSpPr>
        <p:spPr bwMode="auto">
          <a:xfrm>
            <a:off x="6400800" y="5476875"/>
            <a:ext cx="2552700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Arial Narrow" pitchFamily="34" charset="0"/>
              </a:rPr>
              <a:t>TransportationMeans</a:t>
            </a:r>
          </a:p>
        </p:txBody>
      </p:sp>
      <p:sp>
        <p:nvSpPr>
          <p:cNvPr id="210963" name="Rectangle 19"/>
          <p:cNvSpPr>
            <a:spLocks noChangeArrowheads="1"/>
          </p:cNvSpPr>
          <p:nvPr/>
        </p:nvSpPr>
        <p:spPr bwMode="auto">
          <a:xfrm>
            <a:off x="6400800" y="6091238"/>
            <a:ext cx="1481138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Arial Narrow" pitchFamily="34" charset="0"/>
              </a:rPr>
              <a:t>GoodsType</a:t>
            </a:r>
          </a:p>
        </p:txBody>
      </p:sp>
      <p:sp>
        <p:nvSpPr>
          <p:cNvPr id="210964" name="Oval 20"/>
          <p:cNvSpPr>
            <a:spLocks noChangeArrowheads="1"/>
          </p:cNvSpPr>
          <p:nvPr/>
        </p:nvSpPr>
        <p:spPr bwMode="auto">
          <a:xfrm>
            <a:off x="6096000" y="4953000"/>
            <a:ext cx="228600" cy="2286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965" name="Oval 21"/>
          <p:cNvSpPr>
            <a:spLocks noChangeArrowheads="1"/>
          </p:cNvSpPr>
          <p:nvPr/>
        </p:nvSpPr>
        <p:spPr bwMode="auto">
          <a:xfrm>
            <a:off x="6096000" y="5591175"/>
            <a:ext cx="228600" cy="2286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966" name="Oval 22"/>
          <p:cNvSpPr>
            <a:spLocks noChangeArrowheads="1"/>
          </p:cNvSpPr>
          <p:nvPr/>
        </p:nvSpPr>
        <p:spPr bwMode="auto">
          <a:xfrm>
            <a:off x="6096000" y="6248400"/>
            <a:ext cx="228600" cy="2286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10967" name="AutoShape 23"/>
          <p:cNvCxnSpPr>
            <a:cxnSpLocks noChangeShapeType="1"/>
            <a:stCxn id="210960" idx="3"/>
            <a:endCxn id="210964" idx="3"/>
          </p:cNvCxnSpPr>
          <p:nvPr/>
        </p:nvCxnSpPr>
        <p:spPr bwMode="auto">
          <a:xfrm flipV="1">
            <a:off x="5135563" y="5157788"/>
            <a:ext cx="993775" cy="547687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10968" name="AutoShape 24"/>
          <p:cNvCxnSpPr>
            <a:cxnSpLocks noChangeShapeType="1"/>
            <a:stCxn id="210960" idx="3"/>
            <a:endCxn id="210965" idx="2"/>
          </p:cNvCxnSpPr>
          <p:nvPr/>
        </p:nvCxnSpPr>
        <p:spPr bwMode="auto">
          <a:xfrm>
            <a:off x="5135563" y="5705475"/>
            <a:ext cx="950912" cy="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10969" name="AutoShape 25"/>
          <p:cNvCxnSpPr>
            <a:cxnSpLocks noChangeShapeType="1"/>
            <a:stCxn id="210960" idx="3"/>
            <a:endCxn id="210966" idx="1"/>
          </p:cNvCxnSpPr>
          <p:nvPr/>
        </p:nvCxnSpPr>
        <p:spPr bwMode="auto">
          <a:xfrm>
            <a:off x="5135563" y="5705475"/>
            <a:ext cx="993775" cy="566738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210970" name="Rectangle 26"/>
          <p:cNvSpPr>
            <a:spLocks noChangeArrowheads="1"/>
          </p:cNvSpPr>
          <p:nvPr/>
        </p:nvSpPr>
        <p:spPr bwMode="auto">
          <a:xfrm>
            <a:off x="625475" y="2054225"/>
            <a:ext cx="1047750" cy="82232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i="1" u="sng">
                <a:latin typeface="Arial Narrow" pitchFamily="34" charset="0"/>
              </a:rPr>
              <a:t>Original</a:t>
            </a:r>
          </a:p>
          <a:p>
            <a:pPr algn="ctr"/>
            <a:r>
              <a:rPr lang="en-US" i="1" u="sng">
                <a:latin typeface="Arial Narrow" pitchFamily="34" charset="0"/>
              </a:rPr>
              <a:t>form</a:t>
            </a:r>
          </a:p>
        </p:txBody>
      </p:sp>
      <p:sp>
        <p:nvSpPr>
          <p:cNvPr id="210971" name="Rectangle 27"/>
          <p:cNvSpPr>
            <a:spLocks noChangeArrowheads="1"/>
          </p:cNvSpPr>
          <p:nvPr/>
        </p:nvSpPr>
        <p:spPr bwMode="auto">
          <a:xfrm>
            <a:off x="3048000" y="3962400"/>
            <a:ext cx="1562100" cy="822325"/>
          </a:xfrm>
          <a:prstGeom prst="rect">
            <a:avLst/>
          </a:prstGeom>
          <a:solidFill>
            <a:schemeClr val="bg1"/>
          </a:solidFill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i="1" u="sng">
                <a:latin typeface="Arial Narrow" pitchFamily="34" charset="0"/>
              </a:rPr>
              <a:t>Forms using</a:t>
            </a:r>
          </a:p>
          <a:p>
            <a:pPr algn="ctr"/>
            <a:r>
              <a:rPr lang="en-US" i="1" u="sng">
                <a:latin typeface="Arial Narrow" pitchFamily="34" charset="0"/>
              </a:rPr>
              <a:t>interfaces</a:t>
            </a:r>
          </a:p>
        </p:txBody>
      </p:sp>
    </p:spTree>
    <p:extLst>
      <p:ext uri="{BB962C8B-B14F-4D97-AF65-F5344CB8AC3E}">
        <p14:creationId xmlns:p14="http://schemas.microsoft.com/office/powerpoint/2010/main" val="10161388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2"/>
          <p:cNvSpPr>
            <a:spLocks noGrp="1" noChangeArrowheads="1"/>
          </p:cNvSpPr>
          <p:nvPr>
            <p:ph type="title"/>
          </p:nvPr>
        </p:nvSpPr>
        <p:spPr>
          <a:xfrm>
            <a:off x="2514600" y="152400"/>
            <a:ext cx="5334000" cy="685800"/>
          </a:xfrm>
        </p:spPr>
        <p:txBody>
          <a:bodyPr/>
          <a:lstStyle/>
          <a:p>
            <a:r>
              <a:rPr lang="en-US"/>
              <a:t>Package Interfaces</a:t>
            </a:r>
          </a:p>
        </p:txBody>
      </p:sp>
      <p:sp>
        <p:nvSpPr>
          <p:cNvPr id="211971" name="Rectangle 3"/>
          <p:cNvSpPr>
            <a:spLocks noChangeArrowheads="1"/>
          </p:cNvSpPr>
          <p:nvPr/>
        </p:nvSpPr>
        <p:spPr bwMode="auto">
          <a:xfrm>
            <a:off x="7027863" y="2814638"/>
            <a:ext cx="949325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Arial Narrow" pitchFamily="34" charset="0"/>
              </a:rPr>
              <a:t>Pricing</a:t>
            </a:r>
          </a:p>
        </p:txBody>
      </p:sp>
      <p:sp>
        <p:nvSpPr>
          <p:cNvPr id="211972" name="Oval 4"/>
          <p:cNvSpPr>
            <a:spLocks noChangeArrowheads="1"/>
          </p:cNvSpPr>
          <p:nvPr/>
        </p:nvSpPr>
        <p:spPr bwMode="auto">
          <a:xfrm>
            <a:off x="6723063" y="2928938"/>
            <a:ext cx="228600" cy="22860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11973" name="AutoShape 5"/>
          <p:cNvCxnSpPr>
            <a:cxnSpLocks noChangeShapeType="1"/>
            <a:stCxn id="211985" idx="3"/>
            <a:endCxn id="211972" idx="3"/>
          </p:cNvCxnSpPr>
          <p:nvPr/>
        </p:nvCxnSpPr>
        <p:spPr bwMode="auto">
          <a:xfrm flipV="1">
            <a:off x="4829175" y="3133725"/>
            <a:ext cx="1927225" cy="989013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211974" name="Rectangle 6"/>
          <p:cNvSpPr>
            <a:spLocks noChangeArrowheads="1"/>
          </p:cNvSpPr>
          <p:nvPr/>
        </p:nvSpPr>
        <p:spPr bwMode="auto">
          <a:xfrm>
            <a:off x="949325" y="2038350"/>
            <a:ext cx="1360488" cy="4762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>
                <a:latin typeface="Arial Narrow" pitchFamily="34" charset="0"/>
              </a:rPr>
              <a:t>purchases</a:t>
            </a:r>
          </a:p>
        </p:txBody>
      </p:sp>
      <p:sp>
        <p:nvSpPr>
          <p:cNvPr id="211975" name="Rectangle 7"/>
          <p:cNvSpPr>
            <a:spLocks noChangeArrowheads="1"/>
          </p:cNvSpPr>
          <p:nvPr/>
        </p:nvSpPr>
        <p:spPr bwMode="auto">
          <a:xfrm>
            <a:off x="949325" y="2514600"/>
            <a:ext cx="4648200" cy="29718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1976" name="Rectangle 8"/>
          <p:cNvSpPr>
            <a:spLocks noChangeArrowheads="1"/>
          </p:cNvSpPr>
          <p:nvPr/>
        </p:nvSpPr>
        <p:spPr bwMode="auto">
          <a:xfrm>
            <a:off x="1273175" y="2971800"/>
            <a:ext cx="1204913" cy="4762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Arial Narrow" pitchFamily="34" charset="0"/>
              </a:rPr>
              <a:t>Furniture</a:t>
            </a:r>
          </a:p>
        </p:txBody>
      </p:sp>
      <p:sp>
        <p:nvSpPr>
          <p:cNvPr id="211977" name="Rectangle 9"/>
          <p:cNvSpPr>
            <a:spLocks noChangeArrowheads="1"/>
          </p:cNvSpPr>
          <p:nvPr/>
        </p:nvSpPr>
        <p:spPr bwMode="auto">
          <a:xfrm>
            <a:off x="1273175" y="3886200"/>
            <a:ext cx="1123950" cy="4762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Arial Narrow" pitchFamily="34" charset="0"/>
              </a:rPr>
              <a:t>Clothing</a:t>
            </a:r>
          </a:p>
        </p:txBody>
      </p:sp>
      <p:sp>
        <p:nvSpPr>
          <p:cNvPr id="211978" name="Rectangle 10"/>
          <p:cNvSpPr>
            <a:spLocks noChangeArrowheads="1"/>
          </p:cNvSpPr>
          <p:nvPr/>
        </p:nvSpPr>
        <p:spPr bwMode="auto">
          <a:xfrm>
            <a:off x="1273175" y="4781550"/>
            <a:ext cx="1304925" cy="4762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Arial Narrow" pitchFamily="34" charset="0"/>
              </a:rPr>
              <a:t>Appliance</a:t>
            </a:r>
          </a:p>
        </p:txBody>
      </p:sp>
      <p:sp>
        <p:nvSpPr>
          <p:cNvPr id="211979" name="Rectangle 11"/>
          <p:cNvSpPr>
            <a:spLocks noChangeArrowheads="1"/>
          </p:cNvSpPr>
          <p:nvPr/>
        </p:nvSpPr>
        <p:spPr bwMode="auto">
          <a:xfrm>
            <a:off x="7024688" y="3892550"/>
            <a:ext cx="1216025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Arial Narrow" pitchFamily="34" charset="0"/>
              </a:rPr>
              <a:t>Selection</a:t>
            </a:r>
          </a:p>
        </p:txBody>
      </p:sp>
      <p:sp>
        <p:nvSpPr>
          <p:cNvPr id="211980" name="Oval 12"/>
          <p:cNvSpPr>
            <a:spLocks noChangeArrowheads="1"/>
          </p:cNvSpPr>
          <p:nvPr/>
        </p:nvSpPr>
        <p:spPr bwMode="auto">
          <a:xfrm>
            <a:off x="6719888" y="4006850"/>
            <a:ext cx="228600" cy="22860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1981" name="Rectangle 13"/>
          <p:cNvSpPr>
            <a:spLocks noChangeArrowheads="1"/>
          </p:cNvSpPr>
          <p:nvPr/>
        </p:nvSpPr>
        <p:spPr bwMode="auto">
          <a:xfrm>
            <a:off x="7024688" y="4876800"/>
            <a:ext cx="1814512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Arial Narrow" pitchFamily="34" charset="0"/>
              </a:rPr>
              <a:t>ClothingTryout</a:t>
            </a:r>
          </a:p>
        </p:txBody>
      </p:sp>
      <p:sp>
        <p:nvSpPr>
          <p:cNvPr id="211982" name="Oval 14"/>
          <p:cNvSpPr>
            <a:spLocks noChangeArrowheads="1"/>
          </p:cNvSpPr>
          <p:nvPr/>
        </p:nvSpPr>
        <p:spPr bwMode="auto">
          <a:xfrm>
            <a:off x="6719888" y="4991100"/>
            <a:ext cx="228600" cy="22860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11983" name="AutoShape 15"/>
          <p:cNvCxnSpPr>
            <a:cxnSpLocks noChangeShapeType="1"/>
            <a:stCxn id="211985" idx="3"/>
            <a:endCxn id="211980" idx="2"/>
          </p:cNvCxnSpPr>
          <p:nvPr/>
        </p:nvCxnSpPr>
        <p:spPr bwMode="auto">
          <a:xfrm flipV="1">
            <a:off x="4829175" y="4121150"/>
            <a:ext cx="1881188" cy="1588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11984" name="AutoShape 16"/>
          <p:cNvCxnSpPr>
            <a:cxnSpLocks noChangeShapeType="1"/>
            <a:stCxn id="211985" idx="3"/>
            <a:endCxn id="211982" idx="2"/>
          </p:cNvCxnSpPr>
          <p:nvPr/>
        </p:nvCxnSpPr>
        <p:spPr bwMode="auto">
          <a:xfrm>
            <a:off x="4829175" y="4122738"/>
            <a:ext cx="1881188" cy="982662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211985" name="Rectangle 17"/>
          <p:cNvSpPr>
            <a:spLocks noChangeArrowheads="1"/>
          </p:cNvSpPr>
          <p:nvPr/>
        </p:nvSpPr>
        <p:spPr bwMode="auto">
          <a:xfrm>
            <a:off x="3209925" y="3732213"/>
            <a:ext cx="1609725" cy="7810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Arial Narrow" pitchFamily="34" charset="0"/>
              </a:rPr>
              <a:t>«singleton»</a:t>
            </a:r>
            <a:endParaRPr lang="en-US" sz="2000">
              <a:latin typeface="Arial Narrow" pitchFamily="34" charset="0"/>
            </a:endParaRPr>
          </a:p>
          <a:p>
            <a:pPr algn="ctr"/>
            <a:r>
              <a:rPr lang="en-US">
                <a:latin typeface="Arial Narrow" pitchFamily="34" charset="0"/>
              </a:rPr>
              <a:t>PurchasesIF</a:t>
            </a:r>
          </a:p>
        </p:txBody>
      </p:sp>
    </p:spTree>
    <p:extLst>
      <p:ext uri="{BB962C8B-B14F-4D97-AF65-F5344CB8AC3E}">
        <p14:creationId xmlns:p14="http://schemas.microsoft.com/office/powerpoint/2010/main" val="20641441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Robustness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Design Goal</a:t>
            </a:r>
          </a:p>
        </p:txBody>
      </p:sp>
    </p:spTree>
    <p:extLst>
      <p:ext uri="{BB962C8B-B14F-4D97-AF65-F5344CB8AC3E}">
        <p14:creationId xmlns:p14="http://schemas.microsoft.com/office/powerpoint/2010/main" val="246001427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9-26 (with Tabs)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2011-09-26 (with Tabs)</Template>
  <TotalTime>2093</TotalTime>
  <Words>638</Words>
  <Application>Microsoft Office PowerPoint</Application>
  <PresentationFormat>On-screen Show (4:3)</PresentationFormat>
  <Paragraphs>191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3" baseType="lpstr">
      <vt:lpstr>ＭＳ Ｐゴシック</vt:lpstr>
      <vt:lpstr>Arial</vt:lpstr>
      <vt:lpstr>Arial Narrow</vt:lpstr>
      <vt:lpstr>Bookman Old Style</vt:lpstr>
      <vt:lpstr>Gill Sans MT</vt:lpstr>
      <vt:lpstr>Monotype Sorts</vt:lpstr>
      <vt:lpstr>Times New Roman</vt:lpstr>
      <vt:lpstr>Wingdings</vt:lpstr>
      <vt:lpstr>Wingdings 3</vt:lpstr>
      <vt:lpstr>SWE205 2011-09-26 (with Tabs)</vt:lpstr>
      <vt:lpstr>Software Design (Detailed) </vt:lpstr>
      <vt:lpstr>Objectives</vt:lpstr>
      <vt:lpstr>Correctness and Sufficiency</vt:lpstr>
      <vt:lpstr>Key Concept:   Correctness</vt:lpstr>
      <vt:lpstr>Correctness and Sufficiency</vt:lpstr>
      <vt:lpstr>Ways to assure correctness</vt:lpstr>
      <vt:lpstr>PowerPoint Presentation</vt:lpstr>
      <vt:lpstr>Package Interfaces</vt:lpstr>
      <vt:lpstr>Robustness</vt:lpstr>
      <vt:lpstr>Improving Robustness: Sources of Errors</vt:lpstr>
      <vt:lpstr>Constraints on Parameters</vt:lpstr>
      <vt:lpstr>Key Concept:   Robustness  </vt:lpstr>
      <vt:lpstr>Wrapping Parameters</vt:lpstr>
      <vt:lpstr>Key Concept:   Robustness  </vt:lpstr>
      <vt:lpstr>Robustness -Techniques</vt:lpstr>
      <vt:lpstr>Reusability</vt:lpstr>
      <vt:lpstr>PowerPoint Presentation</vt:lpstr>
      <vt:lpstr>Making a Method Re-usable</vt:lpstr>
      <vt:lpstr>Making a Class Re-usable</vt:lpstr>
      <vt:lpstr>Reducing Dependency Among Classes</vt:lpstr>
      <vt:lpstr>Leveraging Inheritance, Aggregation and Dependency for the Re-use of Class Combinations</vt:lpstr>
      <vt:lpstr>How Much Design Detail Before Initial Coding?</vt:lpstr>
      <vt:lpstr>Key Points</vt:lpstr>
    </vt:vector>
  </TitlesOfParts>
  <Company>khalidm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khalidm</dc:creator>
  <cp:lastModifiedBy>irfan</cp:lastModifiedBy>
  <cp:revision>412</cp:revision>
  <dcterms:created xsi:type="dcterms:W3CDTF">2008-10-05T15:17:56Z</dcterms:created>
  <dcterms:modified xsi:type="dcterms:W3CDTF">2019-03-12T06:57:34Z</dcterms:modified>
</cp:coreProperties>
</file>